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42"/>
  </p:notesMasterIdLst>
  <p:handoutMasterIdLst>
    <p:handoutMasterId r:id="rId43"/>
  </p:handoutMasterIdLst>
  <p:sldIdLst>
    <p:sldId id="256" r:id="rId2"/>
    <p:sldId id="299" r:id="rId3"/>
    <p:sldId id="257" r:id="rId4"/>
    <p:sldId id="300" r:id="rId5"/>
    <p:sldId id="265" r:id="rId6"/>
    <p:sldId id="258" r:id="rId7"/>
    <p:sldId id="259" r:id="rId8"/>
    <p:sldId id="260" r:id="rId9"/>
    <p:sldId id="261" r:id="rId10"/>
    <p:sldId id="262" r:id="rId11"/>
    <p:sldId id="266" r:id="rId12"/>
    <p:sldId id="271" r:id="rId13"/>
    <p:sldId id="264" r:id="rId14"/>
    <p:sldId id="268" r:id="rId15"/>
    <p:sldId id="269" r:id="rId16"/>
    <p:sldId id="301" r:id="rId17"/>
    <p:sldId id="270" r:id="rId18"/>
    <p:sldId id="267" r:id="rId19"/>
    <p:sldId id="272" r:id="rId20"/>
    <p:sldId id="273" r:id="rId21"/>
    <p:sldId id="274" r:id="rId22"/>
    <p:sldId id="275" r:id="rId23"/>
    <p:sldId id="278" r:id="rId24"/>
    <p:sldId id="282" r:id="rId25"/>
    <p:sldId id="284" r:id="rId26"/>
    <p:sldId id="283" r:id="rId27"/>
    <p:sldId id="276" r:id="rId28"/>
    <p:sldId id="280" r:id="rId29"/>
    <p:sldId id="281" r:id="rId30"/>
    <p:sldId id="277" r:id="rId31"/>
    <p:sldId id="285" r:id="rId32"/>
    <p:sldId id="287" r:id="rId33"/>
    <p:sldId id="289" r:id="rId34"/>
    <p:sldId id="288" r:id="rId35"/>
    <p:sldId id="286" r:id="rId36"/>
    <p:sldId id="297" r:id="rId37"/>
    <p:sldId id="294" r:id="rId38"/>
    <p:sldId id="296" r:id="rId39"/>
    <p:sldId id="298" r:id="rId40"/>
    <p:sldId id="291" r:id="rId4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65" autoAdjust="0"/>
  </p:normalViewPr>
  <p:slideViewPr>
    <p:cSldViewPr>
      <p:cViewPr>
        <p:scale>
          <a:sx n="84" d="100"/>
          <a:sy n="84" d="100"/>
        </p:scale>
        <p:origin x="-7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4ACC4DE-25EE-40DC-81E9-FECAF801A86F}" type="datetimeFigureOut">
              <a:rPr lang="en-US" smtClean="0"/>
              <a:t>10/28/2015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58ED6EA-CF94-4C01-955A-92A2A70441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00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D5B3F7A-76BF-42B5-9895-8E0436BEB188}" type="datetimeFigureOut">
              <a:rPr lang="en-US" smtClean="0"/>
              <a:t>10/28/2015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0640FD5-FFAB-48E5-B13A-9A52E9EA8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95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3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315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2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47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2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76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58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58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18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3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3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40FD5-FFAB-48E5-B13A-9A52E9EA81A6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3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D2AF3-11F6-46AE-92E9-F4AD0CF1509E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7362-5265-4B0C-89CC-F61B820A1304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0F0B-81E2-4E5E-A846-113D5407A729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98F3-1E4A-4FA9-92E9-3CF3CF81070C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0B13-B1C9-444C-88C1-89566AD2D6F7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820237-425F-4FC5-BAFA-BF7EB968D3CF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43AC-62FA-475A-A161-3B1E0BC1A5AC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7438C-AFA6-4937-8057-7301C19A91B4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7B4-F3D4-4274-B4BB-0CC51840B6AD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F491-9F9F-4D3A-9D1B-0C1AB782560D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C602FD3-5CF4-41F3-81D0-717F13E426FC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FE68C5E-420F-4EF6-9D7E-354EB05C3BD5}" type="datetime1">
              <a:rPr lang="en-US" smtClean="0"/>
              <a:t>10/28/2015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422CA7-EE70-4F9F-95DE-082E600369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forerisa.com/" TargetMode="External"/><Relationship Id="rId2" Type="http://schemas.openxmlformats.org/officeDocument/2006/relationships/hyperlink" Target="mailto:croberts@mullenlaw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6629400" cy="2514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rgbClr val="404040"/>
              </a:buClr>
              <a:defRPr/>
            </a:pPr>
            <a:r>
              <a:rPr lang="en-US" sz="2200" cap="none" dirty="0">
                <a:solidFill>
                  <a:srgbClr val="000000"/>
                </a:solidFill>
                <a:ea typeface="ＭＳ Ｐゴシック"/>
                <a:cs typeface="ＭＳ Ｐゴシック"/>
              </a:rPr>
              <a:t>Presented to </a:t>
            </a:r>
            <a:r>
              <a:rPr lang="en-US" sz="2200" cap="none" dirty="0" smtClean="0">
                <a:solidFill>
                  <a:srgbClr val="000000"/>
                </a:solidFill>
                <a:ea typeface="ＭＳ Ｐゴシック"/>
                <a:cs typeface="ＭＳ Ｐゴシック"/>
              </a:rPr>
              <a:t>Santa Barbara Estate Planning Council</a:t>
            </a:r>
            <a:endParaRPr lang="en-US" sz="2200" cap="none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lnSpc>
                <a:spcPct val="90000"/>
              </a:lnSpc>
              <a:buClr>
                <a:srgbClr val="404040"/>
              </a:buClr>
              <a:defRPr/>
            </a:pPr>
            <a:r>
              <a:rPr lang="en-US" sz="2200" cap="none" dirty="0" smtClean="0">
                <a:solidFill>
                  <a:srgbClr val="000000"/>
                </a:solidFill>
                <a:ea typeface="ＭＳ Ｐゴシック"/>
                <a:cs typeface="ＭＳ Ｐゴシック"/>
              </a:rPr>
              <a:t>by</a:t>
            </a:r>
            <a:endParaRPr lang="en-US" sz="2200" cap="none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lnSpc>
                <a:spcPct val="90000"/>
              </a:lnSpc>
              <a:buClr>
                <a:srgbClr val="404040"/>
              </a:buClr>
              <a:defRPr/>
            </a:pPr>
            <a:r>
              <a:rPr lang="en-US" sz="2200" cap="none" dirty="0">
                <a:solidFill>
                  <a:srgbClr val="000000"/>
                </a:solidFill>
                <a:ea typeface="ＭＳ Ｐゴシック"/>
                <a:cs typeface="ＭＳ Ｐゴシック"/>
              </a:rPr>
              <a:t>Christine P. Roberts</a:t>
            </a:r>
          </a:p>
          <a:p>
            <a:pPr>
              <a:lnSpc>
                <a:spcPct val="90000"/>
              </a:lnSpc>
              <a:buClr>
                <a:srgbClr val="404040"/>
              </a:buClr>
              <a:defRPr/>
            </a:pPr>
            <a:r>
              <a:rPr lang="en-US" sz="2200" cap="none" dirty="0">
                <a:solidFill>
                  <a:srgbClr val="000000"/>
                </a:solidFill>
                <a:ea typeface="ＭＳ Ｐゴシック"/>
                <a:cs typeface="ＭＳ Ｐゴシック"/>
              </a:rPr>
              <a:t>Mullen &amp; Henzell L.L.P</a:t>
            </a:r>
            <a:r>
              <a:rPr lang="en-US" sz="2200" cap="none" dirty="0" smtClean="0">
                <a:solidFill>
                  <a:srgbClr val="000000"/>
                </a:solidFill>
                <a:ea typeface="ＭＳ Ｐゴシック"/>
                <a:cs typeface="ＭＳ Ｐゴシック"/>
              </a:rPr>
              <a:t>.</a:t>
            </a:r>
          </a:p>
          <a:p>
            <a:pPr>
              <a:lnSpc>
                <a:spcPct val="90000"/>
              </a:lnSpc>
              <a:buClr>
                <a:srgbClr val="404040"/>
              </a:buClr>
              <a:defRPr/>
            </a:pPr>
            <a:r>
              <a:rPr lang="en-US" sz="2200" cap="none" dirty="0" smtClean="0">
                <a:solidFill>
                  <a:srgbClr val="000000"/>
                </a:solidFill>
                <a:ea typeface="ＭＳ Ｐゴシック"/>
                <a:cs typeface="ＭＳ Ｐゴシック"/>
              </a:rPr>
              <a:t>October 27, 2015</a:t>
            </a:r>
          </a:p>
          <a:p>
            <a:pPr>
              <a:lnSpc>
                <a:spcPct val="90000"/>
              </a:lnSpc>
              <a:buClr>
                <a:srgbClr val="404040"/>
              </a:buClr>
              <a:defRPr/>
            </a:pPr>
            <a:endParaRPr lang="en-US" sz="2200" cap="none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lnSpc>
                <a:spcPct val="90000"/>
              </a:lnSpc>
              <a:buClr>
                <a:srgbClr val="404040"/>
              </a:buClr>
              <a:defRPr/>
            </a:pPr>
            <a:endParaRPr lang="en-US" sz="2200" cap="none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Transferring IRA Wealth:</a:t>
            </a:r>
            <a:br>
              <a:rPr lang="en-US" dirty="0" smtClean="0"/>
            </a:br>
            <a:r>
              <a:rPr lang="en-US" dirty="0" smtClean="0"/>
              <a:t>Top 5 Mistakes to Avoid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634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“Beneficiary” vs. “Designated Beneficiary”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IRAs, not every beneficiary is a “Designated Beneficiary.”</a:t>
            </a:r>
          </a:p>
          <a:p>
            <a:r>
              <a:rPr lang="en-US" dirty="0" smtClean="0"/>
              <a:t>Stretch-out after IRA owner’s death only happens when there is a Designated Beneficiary (DB).  A DB must either:</a:t>
            </a:r>
          </a:p>
          <a:p>
            <a:pPr lvl="1"/>
            <a:r>
              <a:rPr lang="en-US" dirty="0" smtClean="0"/>
              <a:t>Be a human being or</a:t>
            </a:r>
          </a:p>
          <a:p>
            <a:pPr lvl="1"/>
            <a:r>
              <a:rPr lang="en-US" dirty="0" smtClean="0"/>
              <a:t>Be a trust that “looks through” to human beneficiaries.</a:t>
            </a:r>
          </a:p>
          <a:p>
            <a:r>
              <a:rPr lang="en-US" dirty="0" smtClean="0"/>
              <a:t>A DB can either be designated by the IRA owner or defaulted to under the terms of the IRA contract.</a:t>
            </a:r>
          </a:p>
          <a:p>
            <a:r>
              <a:rPr lang="en-US" dirty="0" smtClean="0"/>
              <a:t>An estate can never a DB.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1285777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5 Mistakes to Avoid in Transferring IRA Wealth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054" y="2895600"/>
            <a:ext cx="6629400" cy="280416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97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Failure to make or update a beneficiary designation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 No.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81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58952"/>
          </a:xfrm>
        </p:spPr>
        <p:txBody>
          <a:bodyPr>
            <a:noAutofit/>
          </a:bodyPr>
          <a:lstStyle/>
          <a:p>
            <a:r>
              <a:rPr lang="en-US" sz="3000" dirty="0" smtClean="0"/>
              <a:t>Failure to Make/Update a Beneficiary Designation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You would be surprised how often this happens.</a:t>
            </a:r>
          </a:p>
          <a:p>
            <a:r>
              <a:rPr lang="en-US" dirty="0" smtClean="0"/>
              <a:t>If the IRA owner does not designate or update a beneficiary designation, the survivors’ fate turns on default beneficiary language in the IRA contract.</a:t>
            </a:r>
          </a:p>
          <a:p>
            <a:r>
              <a:rPr lang="en-US" dirty="0"/>
              <a:t>Failure to update a beneficiary designation – e.g., after a divorce -  happens even more </a:t>
            </a:r>
            <a:r>
              <a:rPr lang="en-US" dirty="0" smtClean="0"/>
              <a:t>frequently.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2002978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3752" cy="758952"/>
          </a:xfrm>
        </p:spPr>
        <p:txBody>
          <a:bodyPr>
            <a:noAutofit/>
          </a:bodyPr>
          <a:lstStyle/>
          <a:p>
            <a:r>
              <a:rPr lang="en-US" sz="3000" dirty="0" smtClean="0"/>
              <a:t>Failure to Make/Update a Beneficiary Designation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IRA contracts generally default to a surviving spouse, which can be a good outcome (except for blended families).</a:t>
            </a:r>
          </a:p>
          <a:p>
            <a:r>
              <a:rPr lang="en-US" dirty="0" smtClean="0"/>
              <a:t>If no spouse survives, IRA contract may default to the estate: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Unless the estate has large debts, this is almost always a bad result.  </a:t>
            </a:r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57600"/>
            <a:ext cx="5307012" cy="141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2462575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58952"/>
          </a:xfrm>
        </p:spPr>
        <p:txBody>
          <a:bodyPr>
            <a:noAutofit/>
          </a:bodyPr>
          <a:lstStyle/>
          <a:p>
            <a:r>
              <a:rPr lang="en-US" sz="3000" dirty="0"/>
              <a:t>Failure to </a:t>
            </a:r>
            <a:r>
              <a:rPr lang="en-US" sz="3000" dirty="0" smtClean="0"/>
              <a:t>Make/Update </a:t>
            </a:r>
            <a:r>
              <a:rPr lang="en-US" sz="3000" dirty="0"/>
              <a:t>a Beneficiary Designation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IRA contracts sometimes contain language that revokes a standing beneficiary designation of a spouse, upon divorce of the IRA owner.</a:t>
            </a:r>
          </a:p>
          <a:p>
            <a:pPr lvl="1"/>
            <a:r>
              <a:rPr lang="en-US" dirty="0" smtClean="0"/>
              <a:t>This may be required under applicable state law.</a:t>
            </a:r>
          </a:p>
          <a:p>
            <a:r>
              <a:rPr lang="en-US" dirty="0" smtClean="0"/>
              <a:t>This cannot undo community property rights but can be an unpleasant surprise for the survivors.</a:t>
            </a:r>
          </a:p>
          <a:p>
            <a:r>
              <a:rPr lang="en-US" dirty="0" smtClean="0"/>
              <a:t>In </a:t>
            </a:r>
            <a:r>
              <a:rPr lang="en-US" i="1" dirty="0" smtClean="0"/>
              <a:t>U.S. v. Egelhoff</a:t>
            </a:r>
            <a:r>
              <a:rPr lang="en-US" dirty="0" smtClean="0"/>
              <a:t>, the U.S. Supreme Court ruled that ERISA prevented operation of the state automatic revocation law.</a:t>
            </a:r>
          </a:p>
          <a:p>
            <a:pPr lvl="1"/>
            <a:r>
              <a:rPr lang="en-US" dirty="0" smtClean="0"/>
              <a:t>Former spouse took qualified retirement plan account instead of children.</a:t>
            </a:r>
          </a:p>
          <a:p>
            <a:pPr lvl="1"/>
            <a:r>
              <a:rPr lang="en-US" dirty="0" smtClean="0"/>
              <a:t>State law might have governed had an IRA been at issue.</a:t>
            </a:r>
            <a:br>
              <a:rPr lang="en-US" dirty="0" smtClean="0"/>
            </a:b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1333454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Failure to Use Most Recent Designation Form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Christine P. Roberts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making or updating an IRA beneficiary designation, you must use only the “latest &amp; greatest” designation form approved for use by the custodian.</a:t>
            </a:r>
          </a:p>
          <a:p>
            <a:r>
              <a:rPr lang="en-US" dirty="0" smtClean="0"/>
              <a:t>Do </a:t>
            </a:r>
            <a:r>
              <a:rPr lang="en-US" u="sng" dirty="0" smtClean="0"/>
              <a:t>not</a:t>
            </a:r>
            <a:r>
              <a:rPr lang="en-US" dirty="0" smtClean="0"/>
              <a:t> use paper forms from the client’s file and records. </a:t>
            </a:r>
          </a:p>
          <a:p>
            <a:r>
              <a:rPr lang="en-US" dirty="0" smtClean="0"/>
              <a:t>Instead, go to the custodian’s on-line site and download a designation </a:t>
            </a:r>
            <a:r>
              <a:rPr lang="en-US" smtClean="0"/>
              <a:t>form from its </a:t>
            </a:r>
            <a:r>
              <a:rPr lang="en-US" dirty="0" smtClean="0"/>
              <a:t>forms section.</a:t>
            </a:r>
          </a:p>
          <a:p>
            <a:r>
              <a:rPr lang="en-US" dirty="0" smtClean="0"/>
              <a:t>Check that the date on the form is within 2 to 3 years and double-check by calling custodian’s 800 number to confirm the version you have is still acceptable.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11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Failure to </a:t>
            </a:r>
            <a:r>
              <a:rPr lang="en-US" sz="2400" dirty="0" smtClean="0"/>
              <a:t>read </a:t>
            </a:r>
          </a:p>
          <a:p>
            <a:r>
              <a:rPr lang="en-US" sz="2400" dirty="0" smtClean="0"/>
              <a:t>the ira contract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 No. 2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666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Read the IRA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mistake is the flip side of the coin, from Mistake No. 1.</a:t>
            </a:r>
          </a:p>
          <a:p>
            <a:r>
              <a:rPr lang="en-US" dirty="0" smtClean="0"/>
              <a:t>IRA owners need to be “scared straight” - the IRA contract governs the fate of what may be their family’s largest single accumulation of wealth.</a:t>
            </a:r>
          </a:p>
          <a:p>
            <a:r>
              <a:rPr lang="en-US" dirty="0" smtClean="0"/>
              <a:t>Generally they only run 10-25 pages; financial disclosures, enrollment materials, prospectuses, etc., add to the “bulk” of the IRA packet.</a:t>
            </a:r>
          </a:p>
          <a:p>
            <a:pPr lvl="1"/>
            <a:r>
              <a:rPr lang="en-US" dirty="0" smtClean="0"/>
              <a:t>Isolate the beneficiary designation and custodial account or trust agreement and READ them.</a:t>
            </a:r>
            <a:endParaRPr lang="en-US" dirty="0"/>
          </a:p>
          <a:p>
            <a:pPr lvl="1"/>
            <a:r>
              <a:rPr lang="en-US" dirty="0" smtClean="0"/>
              <a:t>If questions arise, get an expert’s advice.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2290260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Read the IRA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21352"/>
          </a:xfrm>
        </p:spPr>
        <p:txBody>
          <a:bodyPr/>
          <a:lstStyle/>
          <a:p>
            <a:r>
              <a:rPr lang="en-US" dirty="0" smtClean="0"/>
              <a:t>I recommend you read the entire IRA contract.  </a:t>
            </a:r>
          </a:p>
          <a:p>
            <a:r>
              <a:rPr lang="en-US" dirty="0" smtClean="0"/>
              <a:t>However, if you need a “short-cut” on what sections to focus on, here they are:</a:t>
            </a:r>
          </a:p>
          <a:p>
            <a:pPr lvl="1"/>
            <a:r>
              <a:rPr lang="en-US" dirty="0" smtClean="0"/>
              <a:t>Beneficiary Designation provisions including, most specifically, the default beneficiary language.</a:t>
            </a:r>
          </a:p>
          <a:p>
            <a:pPr lvl="1"/>
            <a:r>
              <a:rPr lang="en-US" dirty="0" smtClean="0"/>
              <a:t>Effect of divorce on existing spousal beneficiary designation.</a:t>
            </a:r>
            <a:endParaRPr lang="en-US" dirty="0"/>
          </a:p>
          <a:p>
            <a:pPr lvl="1"/>
            <a:r>
              <a:rPr lang="en-US" dirty="0" smtClean="0"/>
              <a:t>Choice of law provisions: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648200"/>
            <a:ext cx="6781800" cy="1173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102004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Reminder….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ea typeface="ＭＳ Ｐゴシック"/>
            </a:endParaRPr>
          </a:p>
          <a:p>
            <a:r>
              <a:rPr lang="en-US" dirty="0" smtClean="0">
                <a:ea typeface="ＭＳ Ｐゴシック"/>
              </a:rPr>
              <a:t>The information provided in this webinar and written materials is a brief summary of legal developments that is provided for general guidance only and does not create an attorney-client relationship between the author and the reader or attendee.  </a:t>
            </a:r>
          </a:p>
          <a:p>
            <a:r>
              <a:rPr lang="en-US" dirty="0" smtClean="0">
                <a:ea typeface="ＭＳ Ｐゴシック"/>
              </a:rPr>
              <a:t>Readers are encouraged to seek individualized legal advice in regard to any particular factual situation.</a:t>
            </a:r>
          </a:p>
          <a:p>
            <a:pPr>
              <a:buFont typeface="Arial" charset="0"/>
              <a:buNone/>
            </a:pPr>
            <a:endParaRPr lang="en-US" dirty="0" smtClean="0">
              <a:ea typeface="ＭＳ Ｐゴシック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3200" y="6400800"/>
            <a:ext cx="3581400" cy="365760"/>
          </a:xfrm>
        </p:spPr>
        <p:txBody>
          <a:bodyPr/>
          <a:lstStyle/>
          <a:p>
            <a:r>
              <a:rPr lang="en-US" dirty="0" smtClean="0"/>
              <a:t>© 2015 Christine P. Roberts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628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Read the IRA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Short-cuts, continued:</a:t>
            </a:r>
          </a:p>
          <a:p>
            <a:pPr lvl="1"/>
            <a:r>
              <a:rPr lang="en-US" dirty="0" smtClean="0"/>
              <a:t>Effect of IRA account going to a minor or incapacitated beneficiary: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971800"/>
            <a:ext cx="6267450" cy="312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389300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to Read the IRA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Short-cuts, continued:</a:t>
            </a:r>
          </a:p>
          <a:p>
            <a:pPr lvl="1"/>
            <a:r>
              <a:rPr lang="en-US" dirty="0" smtClean="0"/>
              <a:t>Provisions related to responsibility for calculating and making MRDs: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Also review procedures for splitting IRA account upon divorce or legal separation.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71" y="2819400"/>
            <a:ext cx="721995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3095721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Naming a trust as beneficiary without understanding potential consequences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 No. 3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71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 Trust as a Beneficiary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two most important things to do if there is a desire to name a trust as an IRA beneficiary are: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Make sure that estate planning goals cannot be met, simply using the IRA beneficiary designation (i.e. not routing the asset through the trust); and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Make sure the designated trust is a “see-through” trust, to preserve the stretch option.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3875822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 Trust as a Beneficiary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Generally, it is also important that the trust be designed as a “conduit” trust that requires distribution of the MRD each year.</a:t>
            </a:r>
          </a:p>
          <a:p>
            <a:pPr marL="274320" lvl="1" indent="0">
              <a:buNone/>
            </a:pPr>
            <a:endParaRPr lang="en-US" sz="2700" dirty="0" smtClean="0"/>
          </a:p>
          <a:p>
            <a:r>
              <a:rPr lang="en-US" dirty="0" smtClean="0"/>
              <a:t>If the trust is an “accumulation” trust, it greatly complicates the process of identifying trust beneficiaries.  Trust may fail the see-through test and destroy the stretch opportunity.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2295774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 Trust as a Beneficiary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Please note that “conduit” trust design may directly conflict with estate planning goals, such as: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Sheltering the IRA assets from the spouse’s estate for estate tax purposes;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Putting a barrier between the beneficiary and the IRA funds.</a:t>
            </a:r>
          </a:p>
          <a:p>
            <a:endParaRPr lang="en-US" sz="2900" dirty="0"/>
          </a:p>
          <a:p>
            <a:r>
              <a:rPr lang="en-US" dirty="0" smtClean="0"/>
              <a:t>You need a good estate planning attorney’s help.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1386829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 Trust as a Beneficiary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Two options to consider before designating a trust:</a:t>
            </a:r>
          </a:p>
          <a:p>
            <a:pPr lvl="1"/>
            <a:r>
              <a:rPr lang="en-US" dirty="0" smtClean="0"/>
              <a:t>Use the IRA beneficiary designation to track what the trust would do with the asset.  Don’t freelance – have the estate planning attorney supervise this effort.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Use a “trusteed IRA” – an IRA established with a trust agreement rather than a custodial account agreement.  </a:t>
            </a:r>
          </a:p>
          <a:p>
            <a:pPr lvl="2"/>
            <a:r>
              <a:rPr lang="en-US" dirty="0" smtClean="0"/>
              <a:t>IRA holder may be able to pre-designate who will take account on the death of the primary beneficiary.</a:t>
            </a:r>
          </a:p>
          <a:p>
            <a:pPr lvl="2"/>
            <a:r>
              <a:rPr lang="en-US" dirty="0" smtClean="0"/>
              <a:t>Useful in cases of capacity/spending concerns.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2295774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Naming an estate as beneficiary without understanding potential consequences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 No. 4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91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an Estate as a Beneficiary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2900" dirty="0" smtClean="0"/>
              <a:t>Most often an estate is named as an IRA beneficiary out of simple misunderstanding of what an “estate” is and how it is taxed.</a:t>
            </a:r>
          </a:p>
          <a:p>
            <a:endParaRPr lang="en-US" sz="2900" dirty="0" smtClean="0"/>
          </a:p>
          <a:p>
            <a:r>
              <a:rPr lang="en-US" sz="2900" dirty="0" smtClean="0"/>
              <a:t>An estate can NEVER be a DB; for IRAs not in pay status the 5-year rule will apply unless a spousal conversion is possible.</a:t>
            </a:r>
          </a:p>
          <a:p>
            <a:pPr marL="0" indent="0">
              <a:buNone/>
            </a:pPr>
            <a:endParaRPr lang="en-US" sz="2900" dirty="0" smtClean="0"/>
          </a:p>
          <a:p>
            <a:r>
              <a:rPr lang="en-US" sz="2900" dirty="0"/>
              <a:t>Generally, </a:t>
            </a:r>
            <a:r>
              <a:rPr lang="en-US" sz="2900" dirty="0" smtClean="0"/>
              <a:t>designating an estate is </a:t>
            </a:r>
            <a:r>
              <a:rPr lang="en-US" sz="2900" dirty="0"/>
              <a:t>only a good idea if the client needs the IRA assets to pay debts </a:t>
            </a:r>
            <a:r>
              <a:rPr lang="en-US" sz="2900" dirty="0" smtClean="0"/>
              <a:t>post- death.</a:t>
            </a:r>
            <a:endParaRPr lang="en-US" sz="2900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3926488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Estate as a Beneficiary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an estate is the designated IRA beneficiary, there are some alternatives to probating the IRA:</a:t>
            </a:r>
          </a:p>
          <a:p>
            <a:pPr lvl="1"/>
            <a:r>
              <a:rPr lang="en-US" dirty="0" smtClean="0"/>
              <a:t>Spousal conversion “through” the estate.  This is the ONLY ways to preserve stretch-out.</a:t>
            </a:r>
          </a:p>
          <a:p>
            <a:pPr lvl="1"/>
            <a:r>
              <a:rPr lang="en-US" dirty="0" smtClean="0"/>
              <a:t>Assigning the IRA to a trust or other beneficiary.  This will not change application of the 5-year rule.</a:t>
            </a:r>
          </a:p>
          <a:p>
            <a:pPr lvl="1"/>
            <a:r>
              <a:rPr lang="en-US" dirty="0" smtClean="0"/>
              <a:t>Re-designating the IRA account as an inherited IRA in the name of the decedent, FBO the trust (or other beneficiary). This will not change application of the  5-year rule.</a:t>
            </a:r>
          </a:p>
          <a:p>
            <a:pPr lvl="1"/>
            <a:r>
              <a:rPr lang="en-US" dirty="0" smtClean="0"/>
              <a:t>For assignment/re-titling – your IRA custodian’s cooperation will be needed and it is not universally available.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4146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for Our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dirty="0" smtClean="0"/>
              <a:t>Recap of IRA Beneficiary Basics</a:t>
            </a:r>
          </a:p>
          <a:p>
            <a:endParaRPr lang="en-US" dirty="0" smtClean="0"/>
          </a:p>
          <a:p>
            <a:r>
              <a:rPr lang="en-US" dirty="0" smtClean="0"/>
              <a:t>Top 5 Mistakes to Avoid in Transferring IRA Wealth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Creditor Protection Issues for IRAs and Retirement Plans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4200" y="6400800"/>
            <a:ext cx="20574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12026067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not understanding spousal ELECTION right in relation to the beneficiary designation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 No. 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36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Understanding Spousal Election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Often, the best IRA beneficiary is a surviving spouse who is younger than the IRA holder.</a:t>
            </a:r>
          </a:p>
          <a:p>
            <a:endParaRPr lang="en-US" dirty="0" smtClean="0"/>
          </a:p>
          <a:p>
            <a:r>
              <a:rPr lang="en-US" dirty="0" smtClean="0"/>
              <a:t>Surviving spouses can make a spousal election, sometimes called a spousal rollover, that gives the IRA a fresh start on MRDs and beneficiary elections.</a:t>
            </a:r>
          </a:p>
          <a:p>
            <a:endParaRPr lang="en-US" dirty="0" smtClean="0"/>
          </a:p>
          <a:p>
            <a:r>
              <a:rPr lang="en-US" dirty="0" smtClean="0"/>
              <a:t>The spousal election “jump starts” the IRA stretch.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2586865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Understanding Spousal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spousal election may still be available where an IRA beneficiary designation names an estate or trust.</a:t>
            </a:r>
          </a:p>
          <a:p>
            <a:endParaRPr lang="en-US" dirty="0" smtClean="0"/>
          </a:p>
          <a:p>
            <a:r>
              <a:rPr lang="en-US" dirty="0" smtClean="0"/>
              <a:t>Under the trust or will, surviving spouse must have, and exercise, the right to demand payment of IRA benefits to him or herself.</a:t>
            </a:r>
          </a:p>
          <a:p>
            <a:endParaRPr lang="en-US" dirty="0" smtClean="0"/>
          </a:p>
          <a:p>
            <a:r>
              <a:rPr lang="en-US" dirty="0" smtClean="0"/>
              <a:t>There is no IRS rule on this point but in multiple PLRs the Service has interpreted Treasury Regulations re: rollovers and MRDs to permit spousal elections “through” an estate or trust.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3988355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Understanding Spousal </a:t>
            </a:r>
            <a:r>
              <a:rPr lang="en-US" dirty="0" smtClean="0"/>
              <a:t>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Generally you will need a letter from a lawyer to the IRA custodian, explaining the legal precedent for permitting spousal election through trust/estate.</a:t>
            </a:r>
          </a:p>
          <a:p>
            <a:endParaRPr lang="en-US" dirty="0" smtClean="0"/>
          </a:p>
          <a:p>
            <a:r>
              <a:rPr lang="en-US" dirty="0" smtClean="0"/>
              <a:t>Drafting lawyer will need to read will/trust to confirm that spouse’s right to the IRA funds is unfettered; i.e.</a:t>
            </a:r>
          </a:p>
          <a:p>
            <a:pPr lvl="1"/>
            <a:r>
              <a:rPr lang="en-US" dirty="0" smtClean="0"/>
              <a:t>Spouse is sole trustee of the trust/executor of estate.</a:t>
            </a:r>
          </a:p>
          <a:p>
            <a:pPr lvl="1"/>
            <a:r>
              <a:rPr lang="en-US" dirty="0" smtClean="0"/>
              <a:t>Spouse has sole authority under trust/will to pay the IRA proceeds to him or herself.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 smtClean="0">
                <a:latin typeface="Calisto MT" pitchFamily="18" charset="0"/>
                <a:cs typeface="Arial" charset="0"/>
              </a:rPr>
              <a:t>© </a:t>
            </a:r>
            <a:r>
              <a:rPr lang="en-US" dirty="0">
                <a:latin typeface="Calisto MT" pitchFamily="18" charset="0"/>
                <a:cs typeface="Arial" charset="0"/>
              </a:rPr>
              <a:t>2015 Christine P. </a:t>
            </a:r>
            <a:r>
              <a:rPr lang="en-US" dirty="0" smtClean="0">
                <a:latin typeface="Calisto MT" pitchFamily="18" charset="0"/>
                <a:cs typeface="Arial" charset="0"/>
              </a:rPr>
              <a:t>Roberts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4683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Post-Death MRD Chart for IRAs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3621431"/>
              </p:ext>
            </p:extLst>
          </p:nvPr>
        </p:nvGraphicFramePr>
        <p:xfrm>
          <a:off x="609600" y="1524000"/>
          <a:ext cx="8153400" cy="47940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17800"/>
                <a:gridCol w="2717800"/>
                <a:gridCol w="2717800"/>
              </a:tblGrid>
              <a:tr h="51010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Beneficiary is: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IRA Holder Died&gt;RBD</a:t>
                      </a:r>
                      <a:r>
                        <a:rPr lang="en-US" sz="1500" dirty="0" smtClean="0">
                          <a:latin typeface="Calibri"/>
                          <a:cs typeface="Calibri"/>
                        </a:rPr>
                        <a:t>*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IRA</a:t>
                      </a:r>
                      <a:r>
                        <a:rPr lang="en-US" sz="1500" baseline="0" dirty="0" smtClean="0"/>
                        <a:t> Holder Died </a:t>
                      </a:r>
                    </a:p>
                    <a:p>
                      <a:pPr algn="ctr"/>
                      <a:r>
                        <a:rPr lang="en-US" sz="1500" baseline="0" dirty="0" smtClean="0"/>
                        <a:t>After RBD</a:t>
                      </a:r>
                      <a:endParaRPr lang="en-US" sz="1500" dirty="0"/>
                    </a:p>
                  </a:txBody>
                  <a:tcPr anchor="ctr"/>
                </a:tc>
              </a:tr>
              <a:tr h="339608">
                <a:tc>
                  <a:txBody>
                    <a:bodyPr/>
                    <a:lstStyle/>
                    <a:p>
                      <a:r>
                        <a:rPr lang="en-US" sz="1500" i="1" dirty="0" smtClean="0"/>
                        <a:t>Year of IRA</a:t>
                      </a:r>
                      <a:r>
                        <a:rPr lang="en-US" sz="1500" i="1" baseline="0" dirty="0" smtClean="0"/>
                        <a:t> Holder’s Death:</a:t>
                      </a:r>
                      <a:endParaRPr lang="en-US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</a:tr>
              <a:tr h="510103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Any beneficiary: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N/A;</a:t>
                      </a:r>
                      <a:r>
                        <a:rPr lang="en-US" sz="1500" baseline="0" dirty="0" smtClean="0"/>
                        <a:t> no MRD for YOD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Beneficiary</a:t>
                      </a:r>
                      <a:r>
                        <a:rPr lang="en-US" sz="1500" baseline="0" dirty="0" smtClean="0"/>
                        <a:t> m</a:t>
                      </a:r>
                      <a:r>
                        <a:rPr lang="en-US" sz="1500" dirty="0" smtClean="0"/>
                        <a:t>ust</a:t>
                      </a:r>
                      <a:r>
                        <a:rPr lang="en-US" sz="1500" baseline="0" dirty="0" smtClean="0"/>
                        <a:t> take or complete MRD for YOD</a:t>
                      </a:r>
                      <a:endParaRPr lang="en-US" sz="1500" dirty="0"/>
                    </a:p>
                  </a:txBody>
                  <a:tcPr/>
                </a:tc>
              </a:tr>
              <a:tr h="339608">
                <a:tc>
                  <a:txBody>
                    <a:bodyPr/>
                    <a:lstStyle/>
                    <a:p>
                      <a:r>
                        <a:rPr lang="en-US" sz="1500" i="1" dirty="0" smtClean="0"/>
                        <a:t>Later Years:</a:t>
                      </a:r>
                      <a:endParaRPr lang="en-US" sz="15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500" dirty="0"/>
                    </a:p>
                  </a:txBody>
                  <a:tcPr/>
                </a:tc>
              </a:tr>
              <a:tr h="935189">
                <a:tc>
                  <a:txBody>
                    <a:bodyPr/>
                    <a:lstStyle/>
                    <a:p>
                      <a:r>
                        <a:rPr lang="en-US" sz="1500" i="0" dirty="0" smtClean="0"/>
                        <a:t>Surviving Spouse:</a:t>
                      </a:r>
                      <a:endParaRPr lang="en-US" sz="15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Spousal</a:t>
                      </a:r>
                      <a:r>
                        <a:rPr lang="en-US" sz="1500" baseline="0" dirty="0" smtClean="0"/>
                        <a:t> election (fresh start) or distribute over’ spouse’s life expectancy/5 years.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Spousal election or distribute over longer</a:t>
                      </a:r>
                      <a:r>
                        <a:rPr lang="en-US" sz="1500" baseline="0" dirty="0" smtClean="0"/>
                        <a:t> of spouse’s life expectancy, or  that of deceased IRA holder.</a:t>
                      </a:r>
                      <a:endParaRPr lang="en-US" sz="1500" dirty="0"/>
                    </a:p>
                  </a:txBody>
                  <a:tcPr/>
                </a:tc>
              </a:tr>
              <a:tr h="1147732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Non-Spouse DB: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Distribute</a:t>
                      </a:r>
                      <a:r>
                        <a:rPr lang="en-US" sz="1500" baseline="0" dirty="0" smtClean="0"/>
                        <a:t> over b</a:t>
                      </a:r>
                      <a:r>
                        <a:rPr lang="en-US" sz="1500" dirty="0" smtClean="0"/>
                        <a:t>eneficiary’s life expectancy (or that of oldest beneficiary of see-through</a:t>
                      </a:r>
                      <a:r>
                        <a:rPr lang="en-US" sz="1500" baseline="0" dirty="0" smtClean="0"/>
                        <a:t> trust)</a:t>
                      </a:r>
                      <a:r>
                        <a:rPr lang="en-US" sz="1500" dirty="0" smtClean="0"/>
                        <a:t>/5</a:t>
                      </a:r>
                      <a:r>
                        <a:rPr lang="en-US" sz="1500" baseline="0" dirty="0" smtClean="0"/>
                        <a:t> years.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Distribute over longer</a:t>
                      </a:r>
                      <a:r>
                        <a:rPr lang="en-US" sz="1500" baseline="0" dirty="0" smtClean="0"/>
                        <a:t> of DB’s life expectancy (or that of oldest beneficiary of see-through trust), or  that of deceased IRA holder.  </a:t>
                      </a:r>
                      <a:endParaRPr lang="en-US" sz="1500" dirty="0"/>
                    </a:p>
                  </a:txBody>
                  <a:tcPr/>
                </a:tc>
              </a:tr>
              <a:tr h="722646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Non-DB (estate; charity, non-see-through trust):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5-year rule applies.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Distribute over deceased IRA holder’s remaining life expectancy.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6419775"/>
            <a:ext cx="845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 Choate, Natalie B., </a:t>
            </a:r>
            <a:r>
              <a:rPr lang="en-US" sz="1200" i="1" dirty="0" smtClean="0"/>
              <a:t>Life and Death Planning for Retirement Benefits</a:t>
            </a:r>
            <a:r>
              <a:rPr lang="en-US" sz="1200" dirty="0" smtClean="0"/>
              <a:t> (11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Ed. 2010), Section 1.5.02</a:t>
            </a:r>
            <a:endParaRPr lang="en-US" sz="1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62800" y="6419775"/>
            <a:ext cx="175260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3993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Creditor Protection for IRAs and Retirement Plans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124200"/>
            <a:ext cx="3681439" cy="244983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9220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Creditor Protection:  IRAs and Retirement Plans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1733609"/>
              </p:ext>
            </p:extLst>
          </p:nvPr>
        </p:nvGraphicFramePr>
        <p:xfrm>
          <a:off x="685800" y="1600200"/>
          <a:ext cx="7924800" cy="4669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5091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Retirement</a:t>
                      </a:r>
                      <a:r>
                        <a:rPr lang="en-US" sz="1600" baseline="0" dirty="0" smtClean="0"/>
                        <a:t> Account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Bankruptcy Creditor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Other</a:t>
                      </a:r>
                      <a:r>
                        <a:rPr lang="en-US" sz="1600" baseline="0" dirty="0" smtClean="0"/>
                        <a:t> Creditors (CA)</a:t>
                      </a:r>
                      <a:endParaRPr lang="en-US" sz="1600" dirty="0"/>
                    </a:p>
                  </a:txBody>
                  <a:tcPr/>
                </a:tc>
              </a:tr>
              <a:tr h="9437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Traditional/Roth</a:t>
                      </a:r>
                      <a:r>
                        <a:rPr lang="en-US" sz="1600" baseline="0" dirty="0" smtClean="0"/>
                        <a:t> IRA: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Exempt up to $1 million</a:t>
                      </a:r>
                      <a:r>
                        <a:rPr lang="en-US" sz="1600" dirty="0" smtClean="0">
                          <a:latin typeface="Calibri"/>
                          <a:cs typeface="Calibri"/>
                        </a:rPr>
                        <a:t>*</a:t>
                      </a:r>
                      <a:r>
                        <a:rPr lang="en-US" sz="1600" dirty="0" smtClean="0"/>
                        <a:t> (one limit for all IRA accounts in aggregate).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Exempt only as necessary to provide</a:t>
                      </a:r>
                      <a:r>
                        <a:rPr lang="en-US" sz="1600" baseline="0" dirty="0" smtClean="0"/>
                        <a:t> support in retirement.</a:t>
                      </a:r>
                      <a:endParaRPr lang="en-US" sz="1600" dirty="0"/>
                    </a:p>
                  </a:txBody>
                  <a:tcPr/>
                </a:tc>
              </a:tr>
              <a:tr h="5091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SEP-IRA</a:t>
                      </a:r>
                      <a:r>
                        <a:rPr lang="en-US" sz="1600" baseline="0" dirty="0" smtClean="0"/>
                        <a:t> or SIMPLE-IRA: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Unlimited</a:t>
                      </a:r>
                      <a:r>
                        <a:rPr lang="en-US" sz="1600" baseline="0" dirty="0" smtClean="0"/>
                        <a:t> exemption.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 as above.</a:t>
                      </a:r>
                      <a:endParaRPr lang="en-US" sz="1600" dirty="0"/>
                    </a:p>
                  </a:txBody>
                  <a:tcPr anchor="ctr"/>
                </a:tc>
              </a:tr>
              <a:tr h="55056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Solo</a:t>
                      </a:r>
                      <a:r>
                        <a:rPr lang="en-US" sz="1600" baseline="0" dirty="0" smtClean="0"/>
                        <a:t> 401(k) and other Non-ERISA plans: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Unlimited exemption.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 as above.</a:t>
                      </a:r>
                      <a:endParaRPr lang="en-US" sz="1600" dirty="0"/>
                    </a:p>
                  </a:txBody>
                  <a:tcPr anchor="ctr"/>
                </a:tc>
              </a:tr>
              <a:tr h="7264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ERISA Plans: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Unlimited exemption.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Protection</a:t>
                      </a:r>
                      <a:r>
                        <a:rPr lang="en-US" sz="1600" baseline="0" dirty="0" smtClean="0"/>
                        <a:t> from most creditors (IRS excepted).</a:t>
                      </a:r>
                      <a:endParaRPr lang="en-US" sz="1600" dirty="0"/>
                    </a:p>
                  </a:txBody>
                  <a:tcPr anchor="ctr"/>
                </a:tc>
              </a:tr>
              <a:tr h="55056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Rollover to IRA from ERISA Plan: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Unlimited exemption.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Depends;</a:t>
                      </a:r>
                      <a:r>
                        <a:rPr lang="en-US" sz="1600" baseline="0" dirty="0" smtClean="0"/>
                        <a:t> see </a:t>
                      </a:r>
                      <a:r>
                        <a:rPr lang="en-US" sz="1600" i="1" baseline="0" dirty="0" smtClean="0"/>
                        <a:t>McMullen v. Haycock.</a:t>
                      </a:r>
                      <a:endParaRPr lang="en-US" sz="1600" i="1" dirty="0"/>
                    </a:p>
                  </a:txBody>
                  <a:tcPr anchor="ctr"/>
                </a:tc>
              </a:tr>
              <a:tr h="78238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Inherited IRA: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exemption; state law will govern.  See </a:t>
                      </a:r>
                      <a:r>
                        <a:rPr lang="en-US" sz="1600" i="1" baseline="0" dirty="0" smtClean="0"/>
                        <a:t>Clark v. Rameker.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Exempt only as necessary to provide</a:t>
                      </a:r>
                      <a:r>
                        <a:rPr lang="en-US" sz="1600" baseline="0" dirty="0" smtClean="0"/>
                        <a:t> support in retirement.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6430424"/>
            <a:ext cx="76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sto MT" panose="02040603050505030304" pitchFamily="18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Calisto MT" panose="02040603050505030304" pitchFamily="18" charset="0"/>
                <a:cs typeface="Calibri"/>
              </a:rPr>
              <a:t>*$1,245,275 as adjusted for inflation; next adjustment will be announced March 1, </a:t>
            </a:r>
            <a:r>
              <a:rPr lang="en-US" sz="1400" dirty="0" smtClean="0">
                <a:solidFill>
                  <a:schemeClr val="bg1"/>
                </a:solidFill>
                <a:latin typeface="Calisto MT" panose="02040603050505030304" pitchFamily="18" charset="0"/>
                <a:cs typeface="Calibri"/>
              </a:rPr>
              <a:t>2016.</a:t>
            </a:r>
            <a:endParaRPr lang="en-US" sz="14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32622" y="6402065"/>
            <a:ext cx="1858978" cy="365760"/>
          </a:xfrm>
        </p:spPr>
        <p:txBody>
          <a:bodyPr/>
          <a:lstStyle/>
          <a:p>
            <a:endParaRPr lang="en-US" dirty="0">
              <a:latin typeface="Calisto MT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120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Creditor Protection: IRAs and Retirement Plans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en-US" sz="2700" dirty="0" smtClean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dirty="0" smtClean="0"/>
              <a:t>Post-</a:t>
            </a:r>
            <a:r>
              <a:rPr lang="en-US" sz="2700" i="1" dirty="0" smtClean="0"/>
              <a:t>Clark</a:t>
            </a:r>
            <a:r>
              <a:rPr lang="en-US" sz="2700" dirty="0" smtClean="0"/>
              <a:t>, if creditor protection is a concern, leave IRA to a surviving spouse or a see-through trust.</a:t>
            </a:r>
          </a:p>
          <a:p>
            <a:pPr marL="548640" lvl="2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500" dirty="0" smtClean="0"/>
              <a:t>The spousal election turns the inherited IRA into a brand-new individual retirement account for purposes of creditor protection.</a:t>
            </a:r>
          </a:p>
          <a:p>
            <a:pPr marL="548640" lvl="2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500" dirty="0" smtClean="0"/>
              <a:t>Creditors of the IRA holder generally would not have access to trust assets including the IRA even when it meets “see-through” requirements.</a:t>
            </a:r>
          </a:p>
          <a:p>
            <a:pPr marL="320040" lvl="2" indent="0">
              <a:buClr>
                <a:schemeClr val="accent1"/>
              </a:buClr>
              <a:buSzPct val="85000"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7955849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Creditor Protection:  IRAs and Retirement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question for business owners with ERISA plan accounts:  “should I stay or should I go?”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Must weigh costs/benefits of keeping ERISA Plan in place:</a:t>
            </a:r>
          </a:p>
          <a:p>
            <a:pPr lvl="1"/>
            <a:r>
              <a:rPr lang="en-US" dirty="0" smtClean="0"/>
              <a:t>Benefit is iron-clad protection against non-IRS creditors.</a:t>
            </a:r>
          </a:p>
          <a:p>
            <a:pPr lvl="1"/>
            <a:r>
              <a:rPr lang="en-US" dirty="0" smtClean="0"/>
              <a:t>Costs include annual administration fees and possibly higher investment fees; periodic plan document amendments, etc.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7616785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Creditor Protection:  IRAs and Retirement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Business </a:t>
            </a:r>
            <a:r>
              <a:rPr lang="en-US" dirty="0"/>
              <a:t>owners should be aware of the difference between an ERISA plan and a tax-qualified plan that is exempt from ERISA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E.g. Solo 401(k) or solo defined benefit plan; owner + spouse only plan, accounts under SIMPLE-IRA and SEP-IRA plans.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Only </a:t>
            </a:r>
            <a:r>
              <a:rPr lang="en-US" dirty="0"/>
              <a:t>the ERISA plan has maximum protection from creditors.</a:t>
            </a:r>
          </a:p>
          <a:p>
            <a:pPr lvl="1"/>
            <a:r>
              <a:rPr lang="en-US" dirty="0"/>
              <a:t>Must have </a:t>
            </a:r>
            <a:r>
              <a:rPr lang="en-US" dirty="0" smtClean="0"/>
              <a:t>at least one </a:t>
            </a:r>
            <a:r>
              <a:rPr lang="en-US" dirty="0"/>
              <a:t>employee participant other than owner/spouse.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1746475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 Issues for Another Day…..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77000" y="6400800"/>
            <a:ext cx="3581400" cy="365760"/>
          </a:xfrm>
        </p:spPr>
        <p:txBody>
          <a:bodyPr/>
          <a:lstStyle/>
          <a:p>
            <a:r>
              <a:rPr lang="en-US" dirty="0" smtClean="0"/>
              <a:t>© 2015 Christine P. Roberts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just enough time to cover Top 5 Mistakes and creditor issues.</a:t>
            </a:r>
          </a:p>
          <a:p>
            <a:r>
              <a:rPr lang="en-US" dirty="0" smtClean="0"/>
              <a:t>Therefore, please save questions about the following topics for after the presentation (or for a future presentation):</a:t>
            </a:r>
          </a:p>
          <a:p>
            <a:pPr lvl="1"/>
            <a:r>
              <a:rPr lang="en-US" dirty="0" smtClean="0"/>
              <a:t>Pros and Cons of Roth IRAs versus Traditional IRAs.</a:t>
            </a:r>
          </a:p>
          <a:p>
            <a:pPr lvl="1"/>
            <a:r>
              <a:rPr lang="en-US" dirty="0" smtClean="0"/>
              <a:t>Splitting pre-tax and after-tax rollover amounts among separate IRAs.</a:t>
            </a:r>
          </a:p>
          <a:p>
            <a:pPr lvl="1"/>
            <a:r>
              <a:rPr lang="en-US" dirty="0" smtClean="0"/>
              <a:t>The one IRA to IRA rollover rule, and exceptions to it.</a:t>
            </a:r>
          </a:p>
          <a:p>
            <a:pPr lvl="1"/>
            <a:r>
              <a:rPr lang="en-US" dirty="0" smtClean="0"/>
              <a:t>Department of Labor’s proposed regulations re: fiduciary status as related to rollover advice.</a:t>
            </a:r>
          </a:p>
          <a:p>
            <a:pPr lvl="1"/>
            <a:r>
              <a:rPr lang="en-US" dirty="0" smtClean="0"/>
              <a:t>Charitable IRA Distributions.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0118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 fontAlgn="base">
              <a:spcBef>
                <a:spcPts val="2000"/>
              </a:spcBef>
              <a:spcAft>
                <a:spcPct val="0"/>
              </a:spcAft>
              <a:buClr>
                <a:srgbClr val="404040"/>
              </a:buClr>
              <a:buSzTx/>
              <a:buFont typeface="Arial" charset="0"/>
              <a:buChar char="•"/>
              <a:defRPr/>
            </a:pPr>
            <a:r>
              <a:rPr lang="en-US" sz="2800" dirty="0">
                <a:solidFill>
                  <a:srgbClr val="404040"/>
                </a:solidFill>
                <a:latin typeface="Calisto MT"/>
                <a:ea typeface="ＭＳ Ｐゴシック" charset="-128"/>
              </a:rPr>
              <a:t>Questions?? </a:t>
            </a:r>
          </a:p>
          <a:p>
            <a:pPr marL="342900" lvl="0" indent="-342900" fontAlgn="base">
              <a:spcBef>
                <a:spcPts val="2000"/>
              </a:spcBef>
              <a:spcAft>
                <a:spcPct val="0"/>
              </a:spcAft>
              <a:buClr>
                <a:srgbClr val="404040"/>
              </a:buClr>
              <a:buSzTx/>
              <a:buFont typeface="Arial" charset="0"/>
              <a:buChar char="•"/>
              <a:defRPr/>
            </a:pPr>
            <a:r>
              <a:rPr lang="en-US" sz="2800" dirty="0">
                <a:solidFill>
                  <a:srgbClr val="404040"/>
                </a:solidFill>
                <a:latin typeface="Calisto MT"/>
                <a:ea typeface="ＭＳ Ｐゴシック" charset="-128"/>
              </a:rPr>
              <a:t>Contact Info:</a:t>
            </a:r>
          </a:p>
          <a:p>
            <a:pPr marL="1036638" lvl="3" fontAlgn="base">
              <a:spcBef>
                <a:spcPts val="600"/>
              </a:spcBef>
              <a:spcAft>
                <a:spcPct val="0"/>
              </a:spcAft>
              <a:buClr>
                <a:srgbClr val="B0BCC1"/>
              </a:buClr>
              <a:buSzTx/>
              <a:buNone/>
              <a:defRPr/>
            </a:pPr>
            <a:r>
              <a:rPr lang="en-US" sz="2400" dirty="0">
                <a:solidFill>
                  <a:srgbClr val="404040"/>
                </a:solidFill>
                <a:latin typeface="Calisto MT"/>
                <a:ea typeface="ＭＳ Ｐゴシック" charset="-128"/>
              </a:rPr>
              <a:t>Christine P. Roberts			</a:t>
            </a:r>
            <a:endParaRPr lang="en-US" sz="2400" dirty="0" smtClean="0">
              <a:solidFill>
                <a:srgbClr val="404040"/>
              </a:solidFill>
              <a:latin typeface="Calisto MT"/>
              <a:ea typeface="ＭＳ Ｐゴシック" charset="-128"/>
            </a:endParaRPr>
          </a:p>
          <a:p>
            <a:pPr marL="1036638" lvl="3" fontAlgn="base">
              <a:spcBef>
                <a:spcPts val="600"/>
              </a:spcBef>
              <a:spcAft>
                <a:spcPct val="0"/>
              </a:spcAft>
              <a:buClr>
                <a:srgbClr val="B0BCC1"/>
              </a:buClr>
              <a:buSzTx/>
              <a:buNone/>
              <a:defRPr/>
            </a:pPr>
            <a:r>
              <a:rPr lang="en-US" sz="2400" dirty="0" smtClean="0">
                <a:solidFill>
                  <a:srgbClr val="404040"/>
                </a:solidFill>
                <a:latin typeface="Calisto MT"/>
                <a:ea typeface="ＭＳ Ｐゴシック" charset="-128"/>
              </a:rPr>
              <a:t>Mullen </a:t>
            </a:r>
            <a:r>
              <a:rPr lang="en-US" sz="2400" dirty="0">
                <a:solidFill>
                  <a:srgbClr val="404040"/>
                </a:solidFill>
                <a:latin typeface="Calisto MT"/>
                <a:ea typeface="ＭＳ Ｐゴシック" charset="-128"/>
              </a:rPr>
              <a:t>&amp; Henzell L.L.P.		</a:t>
            </a:r>
            <a:endParaRPr lang="en-US" sz="2400" dirty="0" smtClean="0">
              <a:solidFill>
                <a:srgbClr val="404040"/>
              </a:solidFill>
              <a:latin typeface="Calisto MT"/>
              <a:ea typeface="ＭＳ Ｐゴシック" charset="-128"/>
            </a:endParaRPr>
          </a:p>
          <a:p>
            <a:pPr marL="1036638" lvl="3" fontAlgn="base">
              <a:spcBef>
                <a:spcPts val="600"/>
              </a:spcBef>
              <a:spcAft>
                <a:spcPct val="0"/>
              </a:spcAft>
              <a:buClr>
                <a:srgbClr val="B0BCC1"/>
              </a:buClr>
              <a:buSzTx/>
              <a:buNone/>
              <a:defRPr/>
            </a:pPr>
            <a:r>
              <a:rPr lang="en-US" sz="2400" dirty="0" smtClean="0">
                <a:solidFill>
                  <a:srgbClr val="404040"/>
                </a:solidFill>
                <a:latin typeface="Calisto MT"/>
                <a:ea typeface="ＭＳ Ｐゴシック" charset="-128"/>
              </a:rPr>
              <a:t>112 </a:t>
            </a:r>
            <a:r>
              <a:rPr lang="en-US" sz="2400" dirty="0">
                <a:solidFill>
                  <a:srgbClr val="404040"/>
                </a:solidFill>
                <a:latin typeface="Calisto MT"/>
                <a:ea typeface="ＭＳ Ｐゴシック" charset="-128"/>
              </a:rPr>
              <a:t>E. Victoria St.			</a:t>
            </a:r>
            <a:endParaRPr lang="en-US" sz="2400" dirty="0" smtClean="0">
              <a:solidFill>
                <a:srgbClr val="404040"/>
              </a:solidFill>
              <a:latin typeface="Calisto MT"/>
              <a:ea typeface="ＭＳ Ｐゴシック" charset="-128"/>
            </a:endParaRPr>
          </a:p>
          <a:p>
            <a:pPr marL="1036638" lvl="3" fontAlgn="base">
              <a:spcBef>
                <a:spcPts val="600"/>
              </a:spcBef>
              <a:spcAft>
                <a:spcPct val="0"/>
              </a:spcAft>
              <a:buClr>
                <a:srgbClr val="B0BCC1"/>
              </a:buClr>
              <a:buSzTx/>
              <a:buNone/>
              <a:defRPr/>
            </a:pPr>
            <a:r>
              <a:rPr lang="en-US" sz="2400" dirty="0" smtClean="0">
                <a:solidFill>
                  <a:srgbClr val="404040"/>
                </a:solidFill>
                <a:latin typeface="Calisto MT"/>
                <a:ea typeface="ＭＳ Ｐゴシック" charset="-128"/>
              </a:rPr>
              <a:t>Santa </a:t>
            </a:r>
            <a:r>
              <a:rPr lang="en-US" sz="2400" dirty="0">
                <a:solidFill>
                  <a:srgbClr val="404040"/>
                </a:solidFill>
                <a:latin typeface="Calisto MT"/>
                <a:ea typeface="ＭＳ Ｐゴシック" charset="-128"/>
              </a:rPr>
              <a:t>Barbara, CA  93101		</a:t>
            </a:r>
            <a:endParaRPr lang="en-US" sz="2400" dirty="0" smtClean="0">
              <a:solidFill>
                <a:srgbClr val="404040"/>
              </a:solidFill>
              <a:latin typeface="Calisto MT"/>
              <a:ea typeface="ＭＳ Ｐゴシック" charset="-128"/>
            </a:endParaRPr>
          </a:p>
          <a:p>
            <a:pPr marL="1036638" lvl="3" fontAlgn="base">
              <a:spcBef>
                <a:spcPts val="600"/>
              </a:spcBef>
              <a:spcAft>
                <a:spcPct val="0"/>
              </a:spcAft>
              <a:buClr>
                <a:srgbClr val="B0BCC1"/>
              </a:buClr>
              <a:buSzTx/>
              <a:buNone/>
              <a:defRPr/>
            </a:pPr>
            <a:r>
              <a:rPr lang="en-US" sz="2400" dirty="0" smtClean="0">
                <a:solidFill>
                  <a:srgbClr val="404040"/>
                </a:solidFill>
                <a:latin typeface="Calisto MT"/>
                <a:ea typeface="ＭＳ Ｐゴシック" charset="-128"/>
              </a:rPr>
              <a:t>(</a:t>
            </a:r>
            <a:r>
              <a:rPr lang="en-US" sz="2400" dirty="0">
                <a:solidFill>
                  <a:srgbClr val="404040"/>
                </a:solidFill>
                <a:latin typeface="Calisto MT"/>
                <a:ea typeface="ＭＳ Ｐゴシック" charset="-128"/>
              </a:rPr>
              <a:t>805) 966-1501			</a:t>
            </a:r>
          </a:p>
          <a:p>
            <a:pPr marL="1036638" lvl="3" fontAlgn="base">
              <a:spcBef>
                <a:spcPts val="600"/>
              </a:spcBef>
              <a:spcAft>
                <a:spcPct val="0"/>
              </a:spcAft>
              <a:buClr>
                <a:srgbClr val="B0BCC1"/>
              </a:buClr>
              <a:buSzTx/>
              <a:buNone/>
              <a:defRPr/>
            </a:pPr>
            <a:r>
              <a:rPr lang="en-US" sz="2400" dirty="0" smtClean="0">
                <a:solidFill>
                  <a:srgbClr val="404040"/>
                </a:solidFill>
                <a:latin typeface="Calisto MT"/>
                <a:ea typeface="ＭＳ Ｐゴシック" charset="-128"/>
                <a:hlinkClick r:id="rId2"/>
              </a:rPr>
              <a:t>croberts@mullenlaw.com</a:t>
            </a:r>
            <a:r>
              <a:rPr lang="en-US" sz="2400" dirty="0">
                <a:solidFill>
                  <a:srgbClr val="404040"/>
                </a:solidFill>
                <a:latin typeface="Calisto MT"/>
                <a:ea typeface="ＭＳ Ｐゴシック" charset="-128"/>
              </a:rPr>
              <a:t>	</a:t>
            </a:r>
          </a:p>
          <a:p>
            <a:pPr marL="1036638" lvl="3" fontAlgn="base">
              <a:spcBef>
                <a:spcPts val="600"/>
              </a:spcBef>
              <a:spcAft>
                <a:spcPct val="0"/>
              </a:spcAft>
              <a:buClr>
                <a:srgbClr val="B0BCC1"/>
              </a:buClr>
              <a:buSzTx/>
              <a:buNone/>
              <a:defRPr/>
            </a:pPr>
            <a:r>
              <a:rPr lang="en-US" sz="2400" dirty="0" smtClean="0">
                <a:solidFill>
                  <a:srgbClr val="404040"/>
                </a:solidFill>
                <a:latin typeface="Calisto MT"/>
                <a:ea typeface="ＭＳ Ｐゴシック" charset="-128"/>
                <a:hlinkClick r:id="rId3"/>
              </a:rPr>
              <a:t>www.eforerisa.com</a:t>
            </a:r>
            <a:endParaRPr lang="en-US" sz="2400" dirty="0" smtClean="0">
              <a:solidFill>
                <a:srgbClr val="404040"/>
              </a:solidFill>
              <a:latin typeface="Calisto MT"/>
              <a:ea typeface="ＭＳ Ｐゴシック" charset="-128"/>
            </a:endParaRPr>
          </a:p>
          <a:p>
            <a:pPr marL="1036638" lvl="3" fontAlgn="base">
              <a:spcBef>
                <a:spcPts val="600"/>
              </a:spcBef>
              <a:spcAft>
                <a:spcPct val="0"/>
              </a:spcAft>
              <a:buClr>
                <a:srgbClr val="B0BCC1"/>
              </a:buClr>
              <a:buSzTx/>
              <a:buNone/>
              <a:defRPr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8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IRA Beneficiary Basics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895600"/>
            <a:ext cx="4145739" cy="275082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04800" y="6492240"/>
            <a:ext cx="358140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8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 Wealth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111753"/>
          </a:xfrm>
        </p:spPr>
        <p:txBody>
          <a:bodyPr>
            <a:normAutofit fontScale="25000" lnSpcReduction="20000"/>
          </a:bodyPr>
          <a:lstStyle/>
          <a:p>
            <a:endParaRPr lang="en-US" sz="9600" dirty="0" smtClean="0"/>
          </a:p>
          <a:p>
            <a:r>
              <a:rPr lang="en-US" sz="11200" dirty="0" smtClean="0"/>
              <a:t>IRAs were introduced in 1974  just as baby boomers entered the job market.</a:t>
            </a:r>
          </a:p>
          <a:p>
            <a:endParaRPr lang="en-US" sz="11200" dirty="0" smtClean="0"/>
          </a:p>
          <a:p>
            <a:r>
              <a:rPr lang="en-US" sz="11200" dirty="0" smtClean="0"/>
              <a:t>At the end of the first quarter of 2015, total IRA assets were estimated at $7.6 trillion.</a:t>
            </a:r>
            <a:r>
              <a:rPr lang="en-US" sz="11200" dirty="0" smtClean="0">
                <a:latin typeface="Calibri"/>
                <a:cs typeface="Calibri"/>
              </a:rPr>
              <a:t>*  </a:t>
            </a:r>
            <a:endParaRPr lang="en-US" sz="11200" dirty="0" smtClean="0"/>
          </a:p>
          <a:p>
            <a:endParaRPr lang="en-US" sz="11200" dirty="0" smtClean="0"/>
          </a:p>
          <a:p>
            <a:r>
              <a:rPr lang="en-US" sz="11200" dirty="0" smtClean="0"/>
              <a:t>Rollovers in 2013 added $324 billion and industry watchers expect rollover rate to increase as baby boomers retire.</a:t>
            </a:r>
            <a:r>
              <a:rPr lang="en-US" sz="11200" dirty="0" smtClean="0">
                <a:latin typeface="Calibri"/>
                <a:cs typeface="Calibri"/>
              </a:rPr>
              <a:t>**</a:t>
            </a:r>
            <a:endParaRPr lang="en-US" sz="112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sz="2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299608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7150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*Investment Company </a:t>
            </a:r>
            <a:r>
              <a:rPr lang="en-US" sz="1600" dirty="0" smtClean="0"/>
              <a:t>Institute</a:t>
            </a:r>
          </a:p>
          <a:p>
            <a:r>
              <a:rPr lang="en-US" sz="1600" dirty="0" smtClean="0"/>
              <a:t>**</a:t>
            </a:r>
            <a:r>
              <a:rPr lang="en-US" sz="1600" dirty="0" err="1" smtClean="0"/>
              <a:t>Cerulli</a:t>
            </a:r>
            <a:r>
              <a:rPr lang="en-US" sz="1600" dirty="0" smtClean="0"/>
              <a:t> Associates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4156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IRAs are “Contract Assets”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IRAs are part of the holder’s estate upon death.</a:t>
            </a:r>
          </a:p>
          <a:p>
            <a:endParaRPr lang="en-US" dirty="0" smtClean="0"/>
          </a:p>
          <a:p>
            <a:r>
              <a:rPr lang="en-US" dirty="0" smtClean="0"/>
              <a:t>However the wealth they hold is transferred separate from other estate assets - through a beneficiary designation, as supplemented by the terms of the IRA contract.</a:t>
            </a:r>
          </a:p>
          <a:p>
            <a:endParaRPr lang="en-US" dirty="0" smtClean="0"/>
          </a:p>
          <a:p>
            <a:r>
              <a:rPr lang="en-US" dirty="0" smtClean="0"/>
              <a:t>Designating an estate or trust as an IRA beneficiary “re-routes” the IRA assets through the estate or trust.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2575379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IRA?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Individual Retirement Account, created when ERISA passed in 1974.</a:t>
            </a:r>
          </a:p>
          <a:p>
            <a:r>
              <a:rPr lang="en-US" dirty="0" smtClean="0"/>
              <a:t>Generally consists of a custodial account agreement (can be a trust agreement), financial disclosures and a beneficiary designation.</a:t>
            </a:r>
          </a:p>
          <a:p>
            <a:r>
              <a:rPr lang="en-US" dirty="0" smtClean="0"/>
              <a:t>Flavors of IRA:  traditional &amp; Roth.</a:t>
            </a:r>
          </a:p>
          <a:p>
            <a:pPr lvl="1"/>
            <a:r>
              <a:rPr lang="en-US" dirty="0" smtClean="0"/>
              <a:t>We are going to focus on traditional IRAs.</a:t>
            </a:r>
          </a:p>
          <a:p>
            <a:pPr lvl="1"/>
            <a:r>
              <a:rPr lang="en-US" dirty="0" smtClean="0"/>
              <a:t>“Inherited IRA” is just a traditional or Roth IRA in the hands of a non-spouse beneficiary.  Not an IRS-defined term.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201332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Spousal IRA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IRAs have most estate planning flexibility when left to a surviving spouse.</a:t>
            </a:r>
          </a:p>
          <a:p>
            <a:r>
              <a:rPr lang="en-US" dirty="0" smtClean="0"/>
              <a:t>Spouse can make “spousal election” or “spousal rollover” and treat the IRA as his or her own account, with a new lifetime over which to measure Minimum Required Distributions (MRDs).</a:t>
            </a:r>
          </a:p>
          <a:p>
            <a:r>
              <a:rPr lang="en-US" dirty="0" smtClean="0"/>
              <a:t>Of course, blended families introduce complexity into the IRA beneficiary designation process.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400800"/>
            <a:ext cx="1981200" cy="365760"/>
          </a:xfrm>
        </p:spPr>
        <p:txBody>
          <a:bodyPr/>
          <a:lstStyle/>
          <a:p>
            <a:r>
              <a:rPr lang="en-US" dirty="0">
                <a:latin typeface="Calisto MT" pitchFamily="18" charset="0"/>
                <a:cs typeface="Arial" charset="0"/>
              </a:rPr>
              <a:t>© 2015 Christine P. Roberts</a:t>
            </a:r>
          </a:p>
        </p:txBody>
      </p:sp>
    </p:spTree>
    <p:extLst>
      <p:ext uri="{BB962C8B-B14F-4D97-AF65-F5344CB8AC3E}">
        <p14:creationId xmlns:p14="http://schemas.microsoft.com/office/powerpoint/2010/main" val="3930307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611</TotalTime>
  <Words>2573</Words>
  <Application>Microsoft Office PowerPoint</Application>
  <PresentationFormat>On-screen Show (4:3)</PresentationFormat>
  <Paragraphs>309</Paragraphs>
  <Slides>40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Civic</vt:lpstr>
      <vt:lpstr>Transferring IRA Wealth: Top 5 Mistakes to Avoid  </vt:lpstr>
      <vt:lpstr>A Simple Reminder….</vt:lpstr>
      <vt:lpstr>Roadmap for Our Discussion</vt:lpstr>
      <vt:lpstr>IRA Issues for Another Day…..</vt:lpstr>
      <vt:lpstr>Recap of IRA Beneficiary Basics</vt:lpstr>
      <vt:lpstr>IRA Wealth</vt:lpstr>
      <vt:lpstr>IRAs are “Contract Assets”</vt:lpstr>
      <vt:lpstr>What is an IRA?</vt:lpstr>
      <vt:lpstr>Spousal IRA</vt:lpstr>
      <vt:lpstr>“Beneficiary” vs. “Designated Beneficiary”</vt:lpstr>
      <vt:lpstr>Top 5 Mistakes to Avoid in Transferring IRA Wealth</vt:lpstr>
      <vt:lpstr>Mistake No. 1</vt:lpstr>
      <vt:lpstr>Failure to Make/Update a Beneficiary Designation</vt:lpstr>
      <vt:lpstr>Failure to Make/Update a Beneficiary Designation</vt:lpstr>
      <vt:lpstr>Failure to Make/Update a Beneficiary Designation</vt:lpstr>
      <vt:lpstr>Failure to Use Most Recent Designation Form</vt:lpstr>
      <vt:lpstr>Mistake No. 2</vt:lpstr>
      <vt:lpstr>Failure to Read the IRA Contract</vt:lpstr>
      <vt:lpstr>Failure to Read the IRA Contract</vt:lpstr>
      <vt:lpstr>Failure to Read the IRA Contract</vt:lpstr>
      <vt:lpstr>Failure to Read the IRA Contract</vt:lpstr>
      <vt:lpstr>Mistake No. 3</vt:lpstr>
      <vt:lpstr>Naming a Trust as a Beneficiary</vt:lpstr>
      <vt:lpstr>Naming a Trust as a Beneficiary</vt:lpstr>
      <vt:lpstr>Naming a Trust as a Beneficiary</vt:lpstr>
      <vt:lpstr>Naming a Trust as a Beneficiary</vt:lpstr>
      <vt:lpstr>Mistake No. 4</vt:lpstr>
      <vt:lpstr>Naming an Estate as a Beneficiary</vt:lpstr>
      <vt:lpstr>Naming Estate as a Beneficiary</vt:lpstr>
      <vt:lpstr>Mistake No. 5</vt:lpstr>
      <vt:lpstr>Not Understanding Spousal Election</vt:lpstr>
      <vt:lpstr>Not Understanding Spousal Election</vt:lpstr>
      <vt:lpstr>Not Understanding Spousal Election</vt:lpstr>
      <vt:lpstr>Post-Death MRD Chart for IRAs</vt:lpstr>
      <vt:lpstr>Creditor Protection for IRAs and Retirement Plans</vt:lpstr>
      <vt:lpstr>Creditor Protection:  IRAs and Retirement Plans</vt:lpstr>
      <vt:lpstr>Creditor Protection: IRAs and Retirement Plans</vt:lpstr>
      <vt:lpstr>Creditor Protection:  IRAs and Retirement Plans</vt:lpstr>
      <vt:lpstr>Creditor Protection:  IRAs and Retirement Plans</vt:lpstr>
      <vt:lpstr>Questions and Contact Information</vt:lpstr>
    </vt:vector>
  </TitlesOfParts>
  <Company>Mullen &amp; Henzell, L.L.P.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Roberts</dc:creator>
  <cp:lastModifiedBy>Judy Milam</cp:lastModifiedBy>
  <cp:revision>54</cp:revision>
  <cp:lastPrinted>2015-04-13T21:19:27Z</cp:lastPrinted>
  <dcterms:created xsi:type="dcterms:W3CDTF">2015-04-11T17:44:52Z</dcterms:created>
  <dcterms:modified xsi:type="dcterms:W3CDTF">2015-10-28T19:49:02Z</dcterms:modified>
</cp:coreProperties>
</file>