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5" r:id="rId3"/>
    <p:sldId id="343" r:id="rId4"/>
    <p:sldId id="356" r:id="rId5"/>
    <p:sldId id="363" r:id="rId6"/>
    <p:sldId id="287" r:id="rId7"/>
    <p:sldId id="288" r:id="rId8"/>
    <p:sldId id="307" r:id="rId9"/>
    <p:sldId id="353" r:id="rId10"/>
    <p:sldId id="261" r:id="rId11"/>
    <p:sldId id="383" r:id="rId12"/>
    <p:sldId id="304" r:id="rId13"/>
    <p:sldId id="384" r:id="rId14"/>
    <p:sldId id="366" r:id="rId15"/>
    <p:sldId id="284" r:id="rId16"/>
    <p:sldId id="309" r:id="rId17"/>
    <p:sldId id="381" r:id="rId18"/>
    <p:sldId id="326" r:id="rId19"/>
    <p:sldId id="357" r:id="rId20"/>
    <p:sldId id="365" r:id="rId21"/>
    <p:sldId id="375" r:id="rId22"/>
    <p:sldId id="354" r:id="rId23"/>
    <p:sldId id="376" r:id="rId24"/>
    <p:sldId id="328" r:id="rId25"/>
    <p:sldId id="380" r:id="rId26"/>
    <p:sldId id="324" r:id="rId27"/>
    <p:sldId id="337" r:id="rId28"/>
    <p:sldId id="349" r:id="rId29"/>
    <p:sldId id="386" r:id="rId30"/>
    <p:sldId id="379" r:id="rId31"/>
    <p:sldId id="340" r:id="rId32"/>
    <p:sldId id="318" r:id="rId33"/>
    <p:sldId id="333" r:id="rId34"/>
    <p:sldId id="347" r:id="rId35"/>
    <p:sldId id="372" r:id="rId36"/>
    <p:sldId id="378" r:id="rId37"/>
    <p:sldId id="369" r:id="rId38"/>
    <p:sldId id="361" r:id="rId39"/>
    <p:sldId id="373" r:id="rId40"/>
    <p:sldId id="263" r:id="rId41"/>
    <p:sldId id="296" r:id="rId42"/>
    <p:sldId id="358" r:id="rId43"/>
    <p:sldId id="272" r:id="rId44"/>
    <p:sldId id="273" r:id="rId45"/>
    <p:sldId id="274" r:id="rId46"/>
    <p:sldId id="385" r:id="rId47"/>
    <p:sldId id="286" r:id="rId48"/>
    <p:sldId id="267" r:id="rId49"/>
    <p:sldId id="258" r:id="rId5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495" autoAdjust="0"/>
  </p:normalViewPr>
  <p:slideViewPr>
    <p:cSldViewPr>
      <p:cViewPr varScale="1">
        <p:scale>
          <a:sx n="50" d="100"/>
          <a:sy n="50" d="100"/>
        </p:scale>
        <p:origin x="-195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92028-3535-4418-AC27-9BD22A50BF36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E93D-3707-4341-AD39-84FBCF696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32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9BE631D-E316-4EEF-A269-C44ACEB0289C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37A0872-0CCE-48BF-B3AD-B66E9FBE95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69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4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66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6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28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40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35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4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98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7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40FD5-FFAB-48E5-B13A-9A52E9EA81A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53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80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74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2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55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83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58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50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63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51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7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878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90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234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01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185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40FD5-FFAB-48E5-B13A-9A52E9EA81A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4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2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87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48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38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97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A0872-0CCE-48BF-B3AD-B66E9FBE95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8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D966EB1-A72D-4C58-9BE2-4A31AE16C6B0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F8622AC-0C57-4881-A65D-1AD341FE7E4B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E8E665D-32F6-4F45-A028-0DAD079EAC2B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8039D5C-03B1-40FF-8C40-0B89D3BB7DE3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11CF1FC-3681-42F3-AD3F-A3C37A86B46B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3B369ED4-A0D1-4D8F-AFCF-2CD6B3D7D2B0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2D2AC03-CDC2-4630-959A-1E8157895C81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64EA71F-EDB4-4078-92D8-3FDA9D2C0046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0F027C6-69C9-4146-981F-19A93A2C7051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1DBCE9-CD15-4397-B848-FAE01AE6CCB0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7FB29FC-1A3C-4561-971D-CD0759B30174}" type="datetime1">
              <a:rPr lang="en-US" smtClean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C4E6D59F-1ACA-4506-9E53-2016B2D78B42}" type="datetime1">
              <a:rPr lang="en-US" smtClean="0"/>
              <a:t>2/25/2020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fr-FR" dirty="0" smtClean="0">
                <a:solidFill>
                  <a:srgbClr val="FFFFFF"/>
                </a:solidFill>
              </a:rPr>
              <a:t>(c) 2020 Christine P. Roberts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leimbergservices.com/all/LISIChoatePDF12_26_2019.pdf#page=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kitces.com/" TargetMode="External"/><Relationship Id="rId5" Type="http://schemas.openxmlformats.org/officeDocument/2006/relationships/hyperlink" Target="https://www.bessemertrust.com/sites/default/files/2020-02/Heckerling_Musings_2020_FINAL_02_24_20.pdf" TargetMode="External"/><Relationship Id="rId4" Type="http://schemas.openxmlformats.org/officeDocument/2006/relationships/hyperlink" Target="http://www.ataxplan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croberts@mullenlaw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eforerisa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Retirement account Beneficiary DESIGNATIONS</a:t>
            </a:r>
          </a:p>
          <a:p>
            <a:r>
              <a:rPr lang="en-US" sz="1800" dirty="0" smtClean="0"/>
              <a:t>After the Secure act </a:t>
            </a:r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cap="none" dirty="0" smtClean="0"/>
              <a:t>resented By</a:t>
            </a:r>
          </a:p>
          <a:p>
            <a:r>
              <a:rPr lang="en-US" cap="none" dirty="0" smtClean="0"/>
              <a:t>Christine P. Roberts</a:t>
            </a:r>
          </a:p>
          <a:p>
            <a:r>
              <a:rPr lang="en-US" cap="none" dirty="0" smtClean="0"/>
              <a:t>Mullen &amp; Henzell L.L.P.</a:t>
            </a:r>
          </a:p>
          <a:p>
            <a:endParaRPr lang="en-US" cap="none" dirty="0" smtClean="0"/>
          </a:p>
          <a:p>
            <a:r>
              <a:rPr lang="en-US" cap="small" dirty="0" smtClean="0"/>
              <a:t>S</a:t>
            </a:r>
            <a:r>
              <a:rPr lang="en-US" dirty="0" smtClean="0"/>
              <a:t>anta </a:t>
            </a:r>
            <a:r>
              <a:rPr lang="en-US" dirty="0" err="1" smtClean="0"/>
              <a:t>barbara</a:t>
            </a:r>
            <a:r>
              <a:rPr lang="en-US" dirty="0" smtClean="0"/>
              <a:t> estate planning council</a:t>
            </a:r>
          </a:p>
          <a:p>
            <a:r>
              <a:rPr lang="en-US" cap="small" dirty="0" smtClean="0"/>
              <a:t>February 25, 2020</a:t>
            </a:r>
          </a:p>
          <a:p>
            <a:endParaRPr lang="en-US" cap="none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Long, Stretch!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810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RMD Rules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81" y="27432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RMD Rules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dirty="0" smtClean="0"/>
              <a:t>The new RMD rules apply to distributions from traditional IRAs and defined contribution plans, </a:t>
            </a:r>
            <a:r>
              <a:rPr lang="en-US" dirty="0" smtClean="0"/>
              <a:t>for </a:t>
            </a:r>
            <a:r>
              <a:rPr lang="en-US" smtClean="0"/>
              <a:t>deaths occurring on </a:t>
            </a:r>
            <a:r>
              <a:rPr lang="en-US" dirty="0" smtClean="0"/>
              <a:t>and after January </a:t>
            </a:r>
            <a:r>
              <a:rPr lang="en-US" dirty="0" smtClean="0"/>
              <a:t>1, 2020.</a:t>
            </a:r>
          </a:p>
          <a:p>
            <a:pPr lvl="1"/>
            <a:r>
              <a:rPr lang="en-US" dirty="0" smtClean="0"/>
              <a:t>However if participants have locked in annuity payouts prior to SECURE Act, those annuity distribution rules govern.</a:t>
            </a:r>
          </a:p>
          <a:p>
            <a:r>
              <a:rPr lang="en-US" dirty="0" smtClean="0"/>
              <a:t>Different rules apply to defined benefit plans.</a:t>
            </a:r>
          </a:p>
          <a:p>
            <a:r>
              <a:rPr lang="en-US" dirty="0" smtClean="0"/>
              <a:t>There is some delayed effect to benefits under governmental and some collective bargaining plans.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Designated Beneficiary</a:t>
            </a:r>
          </a:p>
          <a:p>
            <a:pPr algn="ctr"/>
            <a:r>
              <a:rPr lang="en-US" dirty="0" smtClean="0"/>
              <a:t>TWO TYPES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No Designated Beneficiary SAME AS BEFORE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1752" y="2471382"/>
            <a:ext cx="4194048" cy="392941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Eligible Designated Beneficiary – Life Expectancy payout for their lifetime only.</a:t>
            </a:r>
          </a:p>
          <a:p>
            <a:pPr lvl="1"/>
            <a:r>
              <a:rPr lang="en-US" dirty="0" smtClean="0"/>
              <a:t>Spouse gets spousal conversion/rollover right.</a:t>
            </a:r>
          </a:p>
          <a:p>
            <a:r>
              <a:rPr lang="en-US" dirty="0" smtClean="0"/>
              <a:t>Other Designated Beneficiaries: </a:t>
            </a:r>
            <a:r>
              <a:rPr lang="en-US" dirty="0"/>
              <a:t>10-Year </a:t>
            </a:r>
            <a:r>
              <a:rPr lang="en-US" dirty="0" smtClean="0"/>
              <a:t>Rule.</a:t>
            </a:r>
          </a:p>
          <a:p>
            <a:pPr lvl="1"/>
            <a:r>
              <a:rPr lang="en-US" dirty="0" smtClean="0"/>
              <a:t>Distributions </a:t>
            </a:r>
            <a:r>
              <a:rPr lang="en-US" dirty="0"/>
              <a:t>must be completed by the end of the calendar year containing the 10th anniversary of the participant’s death.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dies </a:t>
            </a:r>
            <a:r>
              <a:rPr lang="en-US" i="1" dirty="0"/>
              <a:t>before</a:t>
            </a:r>
            <a:r>
              <a:rPr lang="en-US" dirty="0"/>
              <a:t> Required Beginning Date, 5-Year Rule applies:  </a:t>
            </a:r>
          </a:p>
          <a:p>
            <a:pPr lvl="1"/>
            <a:r>
              <a:rPr lang="en-US" dirty="0"/>
              <a:t>payments must be completed by December 31 of the year containing the fifth anniversary of the date of death.</a:t>
            </a:r>
          </a:p>
          <a:p>
            <a:r>
              <a:rPr lang="en-US" dirty="0"/>
              <a:t>If dies </a:t>
            </a:r>
            <a:r>
              <a:rPr lang="en-US" i="1" dirty="0"/>
              <a:t>on or after </a:t>
            </a:r>
            <a:r>
              <a:rPr lang="en-US" dirty="0"/>
              <a:t>RBD:</a:t>
            </a:r>
          </a:p>
          <a:p>
            <a:pPr lvl="1"/>
            <a:r>
              <a:rPr lang="en-US" dirty="0"/>
              <a:t>payout over “ghost” life expectancy of deceased IRA account holder/plan participant.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RMD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RMD Rules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date for RMDs moved from 70.5, to 72 for persons who attain 70.5 after December 31, 2019. Thus, first </a:t>
            </a:r>
            <a:r>
              <a:rPr lang="en-US" dirty="0"/>
              <a:t>impacts those born on or after July 1, 1949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Persons who turned age 70.5 in 2019 must still start RMDs by April 1, 2020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SECURE Act was passed in late December 2019; some IRA custodians had already notified those turning 70.5 in 2020 of the need to start RMDs.</a:t>
            </a:r>
          </a:p>
          <a:p>
            <a:r>
              <a:rPr lang="en-US" dirty="0" smtClean="0"/>
              <a:t>IRS Notice 2020-6 allows them until April 15, 2020 to provide corrected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14948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RMD Rules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 death of EDB or other cessation of EDB status, the 10-Year Rule kicks in, </a:t>
            </a:r>
            <a:r>
              <a:rPr lang="en-US" u="sng" dirty="0" smtClean="0"/>
              <a:t>even if EDB’s successor beneficiary is an EDB at that time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So, you cannot “chain” EDB beneficiaries.</a:t>
            </a:r>
          </a:p>
          <a:p>
            <a:r>
              <a:rPr lang="en-US" dirty="0" smtClean="0"/>
              <a:t>At death of “Other” DB (PODB), distributions must be completed by end of original 10 (11) year period.</a:t>
            </a:r>
          </a:p>
          <a:p>
            <a:r>
              <a:rPr lang="en-US" dirty="0" smtClean="0"/>
              <a:t>The SECURE Act rules will apply at the death of DBs of pre-2020 decedents, absent further guidance from Treasury.</a:t>
            </a:r>
          </a:p>
          <a:p>
            <a:pPr lvl="1"/>
            <a:r>
              <a:rPr lang="en-US" dirty="0" smtClean="0"/>
              <a:t>Not clear what rule applies if there are multiple beneficiaries (e.g., accumulation trust).  </a:t>
            </a:r>
          </a:p>
          <a:p>
            <a:pPr lvl="1"/>
            <a:r>
              <a:rPr lang="en-US" dirty="0" smtClean="0"/>
              <a:t>Possible qualified disclaimer opportunity.</a:t>
            </a:r>
          </a:p>
          <a:p>
            <a:pPr marL="0" lvl="8" indent="0">
              <a:buClr>
                <a:schemeClr val="accent1"/>
              </a:buClr>
              <a:buSzPct val="8500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RMD Rules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5026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10-Year rule actually permits distributions over 11 calendar years for deaths occurring before the very end of December. </a:t>
            </a:r>
          </a:p>
          <a:p>
            <a:r>
              <a:rPr lang="en-US" dirty="0" smtClean="0"/>
              <a:t>The 10-Year Rule operates like the 5-Year Rule.  Even though the only “required” distribution is in the final year, the following options should exist:</a:t>
            </a:r>
          </a:p>
          <a:p>
            <a:pPr lvl="1"/>
            <a:r>
              <a:rPr lang="en-US" dirty="0" smtClean="0"/>
              <a:t>0% distributed in years 1-10, 100% distributed in year 11</a:t>
            </a:r>
          </a:p>
          <a:p>
            <a:pPr lvl="1"/>
            <a:r>
              <a:rPr lang="en-US" dirty="0" smtClean="0"/>
              <a:t>10% distributed for each of the 10 years (or 9.09% distributed over 11 calendar years)</a:t>
            </a:r>
          </a:p>
          <a:p>
            <a:r>
              <a:rPr lang="en-US" dirty="0" smtClean="0"/>
              <a:t>It </a:t>
            </a:r>
            <a:r>
              <a:rPr lang="en-US" dirty="0"/>
              <a:t>probably will still be necessary to </a:t>
            </a:r>
            <a:r>
              <a:rPr lang="en-US" dirty="0" smtClean="0"/>
              <a:t>establish inherited IRA accounts, even if account is fully distributed in Year 1.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48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RMD Rules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Practical problem:   if you wait for year 10 (11) to distribute the entire account balance, and  you </a:t>
            </a:r>
            <a:r>
              <a:rPr lang="en-US" i="1" dirty="0"/>
              <a:t>miss the 12/31 distribution deadline</a:t>
            </a:r>
            <a:r>
              <a:rPr lang="en-US" dirty="0"/>
              <a:t>, the 50% excise tax under IRC §4974 will apply to the entire account balance!</a:t>
            </a:r>
          </a:p>
          <a:p>
            <a:r>
              <a:rPr lang="en-US" dirty="0"/>
              <a:t> </a:t>
            </a:r>
            <a:r>
              <a:rPr lang="en-US" dirty="0" smtClean="0"/>
              <a:t>In the past, IRS has been quite forgiving of a missed “first” RMD, but that has been the first of many RMDs over a life expectancy period.</a:t>
            </a:r>
            <a:endParaRPr lang="en-US" dirty="0"/>
          </a:p>
          <a:p>
            <a:pPr lvl="1"/>
            <a:r>
              <a:rPr lang="en-US" dirty="0" smtClean="0"/>
              <a:t>Query whether they will be so forgiving when the missed RMD is a “one and done” payment.</a:t>
            </a:r>
          </a:p>
          <a:p>
            <a:r>
              <a:rPr lang="en-US" dirty="0"/>
              <a:t>RMD continues to be 100% of the account balance in each succeeding </a:t>
            </a:r>
            <a:r>
              <a:rPr lang="en-US" dirty="0" smtClean="0"/>
              <a:t>year, if 10-Year deadline is missed.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RMD Rules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participants who die after their RBD, it is possible that their DB can “stretch” the 10-Year distribution period, buy up to about 4 years, by using the participant’s “ghost” life expectancy rather than the 10-Year period, if the LE is longer than the DB’s.</a:t>
            </a:r>
          </a:p>
          <a:p>
            <a:r>
              <a:rPr lang="en-US" dirty="0" smtClean="0"/>
              <a:t>If trust is the named beneficiary, this opportunity should exist whether the trust was a DB or non-DB.</a:t>
            </a:r>
          </a:p>
          <a:p>
            <a:r>
              <a:rPr lang="en-US" dirty="0" smtClean="0"/>
              <a:t>Note, as opposed to 10-Year Rule, this method would require annual incremental distributions.</a:t>
            </a:r>
          </a:p>
          <a:p>
            <a:r>
              <a:rPr lang="en-US" dirty="0" smtClean="0"/>
              <a:t>Future regulations might address.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Designated Beneficiaries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30381"/>
            <a:ext cx="5138928" cy="34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Designated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EDBs, as outright designated beneficiaries, can use the LE payout method.</a:t>
            </a:r>
          </a:p>
          <a:p>
            <a:r>
              <a:rPr lang="en-US" dirty="0" smtClean="0"/>
              <a:t>EDB status </a:t>
            </a:r>
            <a:r>
              <a:rPr lang="en-US" dirty="0"/>
              <a:t>is determined </a:t>
            </a:r>
            <a:r>
              <a:rPr lang="en-US" dirty="0" smtClean="0"/>
              <a:t>as of the </a:t>
            </a:r>
            <a:r>
              <a:rPr lang="en-US" dirty="0"/>
              <a:t>participant’s date of death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Note that this is different from the Beneficiary Finalization Date (September 30 of the year following the year of the participant’s death.)</a:t>
            </a:r>
          </a:p>
          <a:p>
            <a:r>
              <a:rPr lang="en-US" dirty="0" smtClean="0"/>
              <a:t>Difficulty in designating individuals now, who may move in or out of EDB status as of the date of the participant’s death.</a:t>
            </a:r>
          </a:p>
          <a:p>
            <a:pPr lvl="1"/>
            <a:r>
              <a:rPr lang="en-US" dirty="0" smtClean="0"/>
              <a:t>Spouse – divorce</a:t>
            </a:r>
          </a:p>
          <a:p>
            <a:pPr lvl="1"/>
            <a:r>
              <a:rPr lang="en-US" dirty="0" smtClean="0"/>
              <a:t>Minor – age of majority</a:t>
            </a:r>
          </a:p>
          <a:p>
            <a:pPr lvl="1"/>
            <a:r>
              <a:rPr lang="en-US" dirty="0" smtClean="0"/>
              <a:t>Not more than 10 Years Younger – becomes a spouse</a:t>
            </a:r>
          </a:p>
          <a:p>
            <a:pPr lvl="1"/>
            <a:r>
              <a:rPr lang="en-US" dirty="0" smtClean="0"/>
              <a:t>Adult child or other relative who becomes Disabled/Chronically Ill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6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Note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/>
          </a:bodyPr>
          <a:lstStyle/>
          <a:p>
            <a:endParaRPr lang="en-US" dirty="0" smtClean="0">
              <a:ea typeface="ＭＳ Ｐゴシック"/>
            </a:endParaRPr>
          </a:p>
          <a:p>
            <a:r>
              <a:rPr lang="en-US" dirty="0" smtClean="0">
                <a:ea typeface="ＭＳ Ｐゴシック"/>
              </a:rPr>
              <a:t>The information provided in this presentation is a brief summary of recent legal developments, subject to change, that is intended for general guidance only and does not create an attorney-client relationship between the author and the reader or attendee.  </a:t>
            </a:r>
          </a:p>
          <a:p>
            <a:r>
              <a:rPr lang="en-US" dirty="0" smtClean="0">
                <a:ea typeface="ＭＳ Ｐゴシック"/>
              </a:rPr>
              <a:t>Readers are encouraged to seek individualized legal advice in regard to any particular factual situation.</a:t>
            </a:r>
          </a:p>
          <a:p>
            <a:pPr>
              <a:buFont typeface="Arial" charset="0"/>
              <a:buNone/>
            </a:pPr>
            <a:endParaRPr lang="en-US" dirty="0" smtClean="0">
              <a:ea typeface="ＭＳ Ｐゴシック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0" y="6400800"/>
            <a:ext cx="3581400" cy="365760"/>
          </a:xfrm>
        </p:spPr>
        <p:txBody>
          <a:bodyPr/>
          <a:lstStyle/>
          <a:p>
            <a:r>
              <a:rPr lang="fr-FR" dirty="0" smtClean="0"/>
              <a:t>(c) 2020 Christine P. Roberts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Designated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/>
              <a:t>Surviving Spouse of </a:t>
            </a:r>
            <a:r>
              <a:rPr lang="en-US" dirty="0" smtClean="0"/>
              <a:t>Participant:  basically the same rules apply as before the SECURE Act.</a:t>
            </a:r>
          </a:p>
          <a:p>
            <a:pPr lvl="1"/>
            <a:r>
              <a:rPr lang="en-US" dirty="0" smtClean="0"/>
              <a:t>Delayed RBD</a:t>
            </a:r>
          </a:p>
          <a:p>
            <a:pPr lvl="1"/>
            <a:r>
              <a:rPr lang="en-US" dirty="0" smtClean="0"/>
              <a:t>Recalculation under Single Life Expectancy Table</a:t>
            </a:r>
          </a:p>
          <a:p>
            <a:pPr lvl="1"/>
            <a:r>
              <a:rPr lang="en-US" dirty="0" smtClean="0"/>
              <a:t>NOTE:  new Life Expectancy tables, adding 1 to 2 years to LEs, will apply for distribution calendar years beginning on or after January 1, 2021.</a:t>
            </a:r>
          </a:p>
          <a:p>
            <a:r>
              <a:rPr lang="en-US" dirty="0" smtClean="0"/>
              <a:t>Spousal conversion/rollover remains an option.</a:t>
            </a:r>
          </a:p>
          <a:p>
            <a:pPr lvl="1"/>
            <a:r>
              <a:rPr lang="en-US" dirty="0" smtClean="0"/>
              <a:t>Use of Uniform Life Table</a:t>
            </a:r>
          </a:p>
          <a:p>
            <a:r>
              <a:rPr lang="en-US" dirty="0" smtClean="0"/>
              <a:t>However, 10-Year Rule kicks in at spouse’s death.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Designated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Spouse, cont’d.:  Special </a:t>
            </a:r>
            <a:r>
              <a:rPr lang="en-US" dirty="0"/>
              <a:t>qualified disclaimer opportunity for surviving spouses of participant who passed away in 2019?</a:t>
            </a:r>
          </a:p>
          <a:p>
            <a:pPr lvl="1"/>
            <a:r>
              <a:rPr lang="en-US" dirty="0"/>
              <a:t>If disclaim to children, they </a:t>
            </a:r>
            <a:r>
              <a:rPr lang="en-US" dirty="0" smtClean="0"/>
              <a:t>become </a:t>
            </a:r>
            <a:r>
              <a:rPr lang="en-US" dirty="0"/>
              <a:t>DBs of a pre-2020 decedent and can use LE payout.</a:t>
            </a:r>
          </a:p>
          <a:p>
            <a:pPr lvl="1"/>
            <a:r>
              <a:rPr lang="en-US" dirty="0"/>
              <a:t>If spouse converts the IRA to his or her own, the 10-Year Rule applies at </a:t>
            </a:r>
            <a:r>
              <a:rPr lang="en-US" dirty="0" smtClean="0"/>
              <a:t>the spouse’s </a:t>
            </a:r>
            <a:r>
              <a:rPr lang="en-US" dirty="0"/>
              <a:t>death.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Designated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Minor Child of the </a:t>
            </a:r>
            <a:r>
              <a:rPr lang="en-US" dirty="0" smtClean="0"/>
              <a:t>Participant:  Life expectancy payout ends, and 10-Year distribution period begins, when child reaches ages of majority (unless disabled)</a:t>
            </a:r>
          </a:p>
          <a:p>
            <a:pPr lvl="1"/>
            <a:r>
              <a:rPr lang="en-US" dirty="0" smtClean="0"/>
              <a:t>Age </a:t>
            </a:r>
            <a:r>
              <a:rPr lang="en-US" dirty="0"/>
              <a:t>of majority looks to state law; but there is reference to completion of a “specified course of education” until the age of 26.</a:t>
            </a:r>
          </a:p>
          <a:p>
            <a:pPr lvl="1"/>
            <a:r>
              <a:rPr lang="en-US" dirty="0"/>
              <a:t>If regulations make age of majority 26 across the board; this would conform to Affordable Care Act age for loss dependent health benefits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Applies to participant’s child only, not grandchildren, nieces, etc.</a:t>
            </a:r>
          </a:p>
          <a:p>
            <a:r>
              <a:rPr lang="en-US" dirty="0"/>
              <a:t>Full distribution will be required by age 28, or 36 if “specified course of education” rule applies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Designated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Minor child of participant, cont’d.</a:t>
            </a:r>
          </a:p>
          <a:p>
            <a:r>
              <a:rPr lang="en-US" dirty="0" smtClean="0"/>
              <a:t>Difficulty </a:t>
            </a:r>
            <a:r>
              <a:rPr lang="en-US" dirty="0"/>
              <a:t>of large sums going to young </a:t>
            </a:r>
            <a:r>
              <a:rPr lang="en-US" dirty="0" smtClean="0"/>
              <a:t>people reaching majority, but young people may have big expenses (i.e., education).</a:t>
            </a:r>
            <a:endParaRPr lang="en-US" dirty="0"/>
          </a:p>
          <a:p>
            <a:r>
              <a:rPr lang="en-US" dirty="0" smtClean="0"/>
              <a:t>Heckerling:  query whether naming a custodian for the minor (which custodian often requires) will preserve EDB status for purposes of the LE payout?</a:t>
            </a:r>
          </a:p>
          <a:p>
            <a:pPr lvl="1"/>
            <a:r>
              <a:rPr lang="en-US" dirty="0" smtClean="0"/>
              <a:t>It should but clarification would be welcome.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Eligible Designated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Disabled Beneficiary:  total disability definition; Social Security Disabled status automatically qualifies.</a:t>
            </a:r>
          </a:p>
          <a:p>
            <a:r>
              <a:rPr lang="en-US" dirty="0" smtClean="0"/>
              <a:t>Chronically Ill Beneficiary: </a:t>
            </a:r>
          </a:p>
          <a:p>
            <a:pPr lvl="1"/>
            <a:r>
              <a:rPr lang="en-US" dirty="0" smtClean="0"/>
              <a:t>unable to perform, without help, at least two activities </a:t>
            </a:r>
            <a:r>
              <a:rPr lang="en-US" dirty="0"/>
              <a:t>of daily living (ADLs) </a:t>
            </a:r>
            <a:r>
              <a:rPr lang="en-US" dirty="0" smtClean="0"/>
              <a:t>for a lengthy or indefinite period; or </a:t>
            </a:r>
          </a:p>
          <a:p>
            <a:pPr lvl="1"/>
            <a:r>
              <a:rPr lang="en-US" dirty="0" smtClean="0"/>
              <a:t>“severe cognitive impairment” requires substantial </a:t>
            </a:r>
            <a:r>
              <a:rPr lang="en-US" dirty="0"/>
              <a:t>supervision to protect such individual from threats to health and </a:t>
            </a:r>
            <a:r>
              <a:rPr lang="en-US" dirty="0" smtClean="0"/>
              <a:t>safety.</a:t>
            </a:r>
          </a:p>
          <a:p>
            <a:r>
              <a:rPr lang="en-US" dirty="0" smtClean="0"/>
              <a:t>LE Payout is available…..</a:t>
            </a:r>
            <a:endParaRPr lang="en-US" dirty="0"/>
          </a:p>
          <a:p>
            <a:pPr lvl="1"/>
            <a:r>
              <a:rPr lang="en-US" dirty="0"/>
              <a:t>But if there are issues of mental capacity or addiction, etc., outright payments of RMDs to this group is ill-advised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Designated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Beneficiary Less than 10 Years Younger than the Participant</a:t>
            </a:r>
          </a:p>
          <a:p>
            <a:pPr lvl="1"/>
            <a:r>
              <a:rPr lang="en-US" dirty="0"/>
              <a:t>Examples:  non-spouse life partner; sibling; friend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Applies if the individual does not fit into other EDB categories.</a:t>
            </a:r>
            <a:endParaRPr lang="en-US" dirty="0"/>
          </a:p>
          <a:p>
            <a:pPr lvl="1"/>
            <a:r>
              <a:rPr lang="en-US" dirty="0"/>
              <a:t>Need clarity re: whether it is 10 years younger to the day, or 10 calendar years younger.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Trusts as Beneficiaries Under the SECURE Act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63" y="2819400"/>
            <a:ext cx="51366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SECURE Act does </a:t>
            </a:r>
            <a:r>
              <a:rPr lang="en-US" b="1" dirty="0" smtClean="0"/>
              <a:t>not</a:t>
            </a:r>
            <a:r>
              <a:rPr lang="en-US" dirty="0" smtClean="0"/>
              <a:t> change:</a:t>
            </a:r>
          </a:p>
          <a:p>
            <a:pPr lvl="1"/>
            <a:r>
              <a:rPr lang="en-US" dirty="0" smtClean="0"/>
              <a:t>Definition of a see-through trust.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 conduit trust is and how it works</a:t>
            </a:r>
          </a:p>
          <a:p>
            <a:pPr lvl="2"/>
            <a:r>
              <a:rPr lang="en-US" dirty="0"/>
              <a:t>“Automatic” see-through status; conduit beneficiary = sole beneficiary for IRA/plan RMD purposes.</a:t>
            </a:r>
          </a:p>
          <a:p>
            <a:pPr lvl="1"/>
            <a:r>
              <a:rPr lang="en-US" dirty="0"/>
              <a:t>What an accumulation trust is and how it works</a:t>
            </a:r>
          </a:p>
          <a:p>
            <a:pPr lvl="2"/>
            <a:r>
              <a:rPr lang="en-US" dirty="0"/>
              <a:t>Qualifies as see-through only if all beneficiaries (other than residuary beneficiaries (“mere potential successors</a:t>
            </a:r>
            <a:r>
              <a:rPr lang="en-US" dirty="0" smtClean="0"/>
              <a:t>”)) </a:t>
            </a:r>
            <a:r>
              <a:rPr lang="en-US" dirty="0"/>
              <a:t>are identifiable </a:t>
            </a:r>
            <a:r>
              <a:rPr lang="en-US" dirty="0" smtClean="0"/>
              <a:t>individuals as of beneficiary finalization date; all such beneficiaries are considered beneficiaries of the IRA.</a:t>
            </a:r>
          </a:p>
          <a:p>
            <a:pPr lvl="2"/>
            <a:r>
              <a:rPr lang="en-US" dirty="0"/>
              <a:t>Note – references to “accumulation trust” in this presentation assume multiple beneficiaries that include non-EDBs. 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8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SECURE Act creates </a:t>
            </a:r>
            <a:r>
              <a:rPr lang="en-US" b="1" dirty="0" smtClean="0"/>
              <a:t>different results </a:t>
            </a:r>
            <a:r>
              <a:rPr lang="en-US" dirty="0" smtClean="0"/>
              <a:t>than were intended when the trusts were established:</a:t>
            </a:r>
          </a:p>
          <a:p>
            <a:pPr lvl="1"/>
            <a:r>
              <a:rPr lang="en-US" dirty="0" smtClean="0"/>
              <a:t>Unless the beneficiary of a conduit trust is an EDB, the 10-Year Rule will apply at the account holder’s death.</a:t>
            </a:r>
          </a:p>
          <a:p>
            <a:pPr lvl="1"/>
            <a:r>
              <a:rPr lang="en-US" dirty="0" smtClean="0"/>
              <a:t>An accumulation trust loses the stretch, and the 10-Year Rule applies, unless it is set up to benefit disabled or chronically ill beneficiaries and meets other criteria.</a:t>
            </a:r>
          </a:p>
          <a:p>
            <a:pPr lvl="2"/>
            <a:r>
              <a:rPr lang="en-US" dirty="0" smtClean="0"/>
              <a:t>Bigger tax hit because accumulated IRA distributions taxed at trust rates and not offset by distributions as in conduit trust.</a:t>
            </a:r>
          </a:p>
          <a:p>
            <a:r>
              <a:rPr lang="en-US" dirty="0"/>
              <a:t>In either </a:t>
            </a:r>
            <a:r>
              <a:rPr lang="en-US" dirty="0" smtClean="0"/>
              <a:t>event, if </a:t>
            </a:r>
            <a:r>
              <a:rPr lang="en-US" dirty="0"/>
              <a:t>a trust is DB and 10-Year Rule applies, trust does not need to be terminated at the end of the 10-Year period, but distribution of IRA account must be complete.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Nevertheless, accumulation trusts will be favored in a post-SECURE Act world:</a:t>
            </a:r>
          </a:p>
          <a:p>
            <a:pPr lvl="1"/>
            <a:r>
              <a:rPr lang="en-US" dirty="0"/>
              <a:t>In the 10-year regime, </a:t>
            </a:r>
            <a:r>
              <a:rPr lang="en-US" dirty="0" smtClean="0"/>
              <a:t>keeping beneficiaries from the 10-Year accelerated income stream is desirable, as is</a:t>
            </a:r>
          </a:p>
          <a:p>
            <a:pPr lvl="1"/>
            <a:r>
              <a:rPr lang="en-US" dirty="0" smtClean="0"/>
              <a:t>Being able to allocate funds </a:t>
            </a:r>
            <a:r>
              <a:rPr lang="en-US" dirty="0"/>
              <a:t>to lower tax bracket beneficiaries, where </a:t>
            </a:r>
            <a:r>
              <a:rPr lang="en-US" dirty="0" smtClean="0"/>
              <a:t>possible.</a:t>
            </a:r>
            <a:endParaRPr lang="en-US" dirty="0"/>
          </a:p>
          <a:p>
            <a:r>
              <a:rPr lang="en-US" dirty="0"/>
              <a:t>The ages of accumulation trust beneficiaries don’t matter the way they did before.</a:t>
            </a:r>
          </a:p>
          <a:p>
            <a:pPr lvl="1"/>
            <a:r>
              <a:rPr lang="en-US" dirty="0"/>
              <a:t>However, for an accumulation trust to qualify as a DB all beneficiaries must be identifiable and non-individuals must be removed by the Beneficiary </a:t>
            </a:r>
            <a:r>
              <a:rPr lang="en-US" dirty="0" smtClean="0"/>
              <a:t>Finalization Date</a:t>
            </a:r>
            <a:endParaRPr lang="en-US" dirty="0"/>
          </a:p>
          <a:p>
            <a:pPr lvl="2"/>
            <a:r>
              <a:rPr lang="en-US" dirty="0"/>
              <a:t>If you miss DB status, you cannot use the 10-Year Rule</a:t>
            </a:r>
          </a:p>
        </p:txBody>
      </p:sp>
    </p:spTree>
    <p:extLst>
      <p:ext uri="{BB962C8B-B14F-4D97-AF65-F5344CB8AC3E}">
        <p14:creationId xmlns:p14="http://schemas.microsoft.com/office/powerpoint/2010/main" val="392874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Welcome to the SECURE Act (4 slides)</a:t>
            </a:r>
            <a:endParaRPr lang="en-US" dirty="0"/>
          </a:p>
          <a:p>
            <a:r>
              <a:rPr lang="en-US" dirty="0" smtClean="0"/>
              <a:t>The New RMD Rules (8 slides)</a:t>
            </a:r>
          </a:p>
          <a:p>
            <a:r>
              <a:rPr lang="en-US" dirty="0" smtClean="0"/>
              <a:t>Eligible Designated Beneficiaries (8 slides)</a:t>
            </a:r>
          </a:p>
          <a:p>
            <a:r>
              <a:rPr lang="en-US" dirty="0" smtClean="0"/>
              <a:t>Trusts as Beneficiaries (14 slides)</a:t>
            </a:r>
          </a:p>
          <a:p>
            <a:r>
              <a:rPr lang="en-US" dirty="0" smtClean="0"/>
              <a:t>Recapturing the Stretch (7 slides)</a:t>
            </a:r>
          </a:p>
          <a:p>
            <a:r>
              <a:rPr lang="en-US" dirty="0" smtClean="0"/>
              <a:t>Sources and Further Reading (1 slide)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Conduit trusts will still </a:t>
            </a:r>
            <a:r>
              <a:rPr lang="en-US" dirty="0"/>
              <a:t>be useful for </a:t>
            </a:r>
            <a:r>
              <a:rPr lang="en-US" dirty="0" smtClean="0"/>
              <a:t>LE payouts to surviving </a:t>
            </a:r>
            <a:r>
              <a:rPr lang="en-US" dirty="0"/>
              <a:t>spouses, minor children </a:t>
            </a:r>
            <a:r>
              <a:rPr lang="en-US" dirty="0" smtClean="0"/>
              <a:t>(although transition to 10-Year payout remains an issue), </a:t>
            </a:r>
            <a:r>
              <a:rPr lang="en-US" dirty="0"/>
              <a:t>and for “not more than 10 year younger” beneficiaries such as siblings, friends.</a:t>
            </a:r>
          </a:p>
          <a:p>
            <a:r>
              <a:rPr lang="en-US" dirty="0" smtClean="0"/>
              <a:t>Allocation of IRA benefits to a particular subtrust of a family trust at participant’s death:  who are beneficiaries for purposes of RMDs?</a:t>
            </a:r>
          </a:p>
          <a:p>
            <a:pPr lvl="1"/>
            <a:r>
              <a:rPr lang="en-US" dirty="0" smtClean="0"/>
              <a:t>If beneficiary designation names the subtrust as a direct beneficiary of the IRA, rather than the family trust, then RMDs will be based on the subtrust beneficiary(ies).</a:t>
            </a:r>
          </a:p>
          <a:p>
            <a:pPr lvl="1"/>
            <a:r>
              <a:rPr lang="en-US" dirty="0" smtClean="0"/>
              <a:t>Post-SECURE, this treatment should preserve the LE payout if the subtrust is a conduit trust and the beneficiary of the subtrust is an EDB.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Surviving Spouse Beneficiary</a:t>
            </a:r>
          </a:p>
          <a:p>
            <a:pPr lvl="1"/>
            <a:r>
              <a:rPr lang="en-US" dirty="0" smtClean="0"/>
              <a:t>Conduit trust with spouse as beneficiary preserves the stretch during the spouse’s life because spouse is deemed the sole trust beneficiary.  </a:t>
            </a:r>
          </a:p>
          <a:p>
            <a:pPr lvl="2"/>
            <a:r>
              <a:rPr lang="en-US" dirty="0" smtClean="0"/>
              <a:t>Switches to 10-year rule at death of spouse.</a:t>
            </a:r>
          </a:p>
          <a:p>
            <a:pPr lvl="1"/>
            <a:r>
              <a:rPr lang="en-US" dirty="0" smtClean="0"/>
              <a:t>Accumulation trust – </a:t>
            </a:r>
          </a:p>
          <a:p>
            <a:pPr lvl="2"/>
            <a:r>
              <a:rPr lang="en-US" dirty="0" smtClean="0"/>
              <a:t>Standard QTIP trust that does not mandate IRA payments go only to the spouse will be subject to 10-Year Rule.  </a:t>
            </a:r>
          </a:p>
          <a:p>
            <a:pPr lvl="2"/>
            <a:r>
              <a:rPr lang="en-US" dirty="0" smtClean="0"/>
              <a:t>QTIP trust that restricts payments to the spouse may qualify for LE payout (Heckerling).</a:t>
            </a:r>
          </a:p>
          <a:p>
            <a:pPr lvl="1"/>
            <a:r>
              <a:rPr lang="en-US" dirty="0" smtClean="0"/>
              <a:t>Blended family solution – outright designation of one or more account(s) to spouse, other(s) to children (of 1</a:t>
            </a:r>
            <a:r>
              <a:rPr lang="en-US" baseline="30000" dirty="0" smtClean="0"/>
              <a:t>st</a:t>
            </a:r>
            <a:r>
              <a:rPr lang="en-US" dirty="0" smtClean="0"/>
              <a:t> marriage).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/>
          </a:bodyPr>
          <a:lstStyle/>
          <a:p>
            <a:r>
              <a:rPr lang="en-US" dirty="0" smtClean="0"/>
              <a:t>Minor Child of Participant</a:t>
            </a:r>
          </a:p>
          <a:p>
            <a:pPr lvl="1"/>
            <a:r>
              <a:rPr lang="en-US" dirty="0" smtClean="0"/>
              <a:t>Conduit trust for minor child will have LE payout to age of majority:  </a:t>
            </a:r>
          </a:p>
          <a:p>
            <a:pPr lvl="2"/>
            <a:r>
              <a:rPr lang="en-US" dirty="0" smtClean="0"/>
              <a:t>Problem of planning for lump sum distribution to child 10 years after attaining age of majority.</a:t>
            </a:r>
          </a:p>
          <a:p>
            <a:pPr lvl="2"/>
            <a:r>
              <a:rPr lang="en-US" dirty="0" smtClean="0"/>
              <a:t>No guidance on </a:t>
            </a:r>
            <a:r>
              <a:rPr lang="en-US" dirty="0"/>
              <a:t>what to do </a:t>
            </a:r>
            <a:r>
              <a:rPr lang="en-US" dirty="0" smtClean="0"/>
              <a:t>when there are multiple </a:t>
            </a:r>
            <a:r>
              <a:rPr lang="en-US" dirty="0"/>
              <a:t>minor child beneficiaries of same conduit </a:t>
            </a:r>
            <a:r>
              <a:rPr lang="en-US" dirty="0" smtClean="0"/>
              <a:t>trust.  When does 10-Year Rule kick in?  At age of majority of oldest child beneficiary?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Accumulation trust for minor child:  no Life Expectancy payout.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Disabled/Chronically Ill Beneficiary</a:t>
            </a:r>
          </a:p>
          <a:p>
            <a:pPr lvl="1"/>
            <a:r>
              <a:rPr lang="en-US" dirty="0" smtClean="0"/>
              <a:t>Post-SECURE Act planning tool is the “Applicable Multi-</a:t>
            </a:r>
            <a:r>
              <a:rPr lang="en-US" dirty="0"/>
              <a:t>B</a:t>
            </a:r>
            <a:r>
              <a:rPr lang="en-US" dirty="0" smtClean="0"/>
              <a:t>eneficiary Trust” (AMBT).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an accumulation trust is an AMBT, it qualifies for Life Expectancy </a:t>
            </a:r>
            <a:r>
              <a:rPr lang="en-US" dirty="0" smtClean="0"/>
              <a:t>payout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LE payout applies to the disabled/chronically ill </a:t>
            </a:r>
            <a:r>
              <a:rPr lang="en-US" dirty="0" smtClean="0"/>
              <a:t>beneficiary; would also work for trust with multiple such individual beneficiaries.</a:t>
            </a:r>
            <a:endParaRPr lang="en-US" dirty="0"/>
          </a:p>
          <a:p>
            <a:pPr lvl="1"/>
            <a:r>
              <a:rPr lang="en-US" dirty="0"/>
              <a:t>At </a:t>
            </a:r>
            <a:r>
              <a:rPr lang="en-US" dirty="0" smtClean="0"/>
              <a:t>death of disabled/chronically ill beneficiary, other </a:t>
            </a:r>
            <a:r>
              <a:rPr lang="en-US" dirty="0"/>
              <a:t>beneficiaries of the accumulation trust are treated as beneficiaries of the EDB (not the participant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10-Year Rule will apply.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Features of an AMBT:</a:t>
            </a:r>
          </a:p>
          <a:p>
            <a:pPr lvl="1"/>
            <a:r>
              <a:rPr lang="en-US" dirty="0"/>
              <a:t>All beneficiaries of the trust must be individuals, at least one of whom is an EDB; </a:t>
            </a:r>
            <a:r>
              <a:rPr lang="en-US" u="sng" dirty="0"/>
              <a:t>and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trust must dictate that either:</a:t>
            </a:r>
          </a:p>
          <a:p>
            <a:pPr lvl="2"/>
            <a:r>
              <a:rPr lang="en-US" dirty="0"/>
              <a:t>It be divided into separate trusts for each beneficiary, immediately upon the death of the participant; </a:t>
            </a:r>
            <a:r>
              <a:rPr lang="en-US" u="sng" dirty="0"/>
              <a:t>or</a:t>
            </a:r>
          </a:p>
          <a:p>
            <a:pPr lvl="2"/>
            <a:r>
              <a:rPr lang="en-US" dirty="0"/>
              <a:t>No individual other than a disabled or chronically ill individual can have any right to the plan or IRA assets until after the death of all disabled or chronically ill individuals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Thus there are two types of AMBT:  the “separate trusts” AMBT, and the “limited distribution” AMBT.</a:t>
            </a:r>
          </a:p>
        </p:txBody>
      </p:sp>
    </p:spTree>
    <p:extLst>
      <p:ext uri="{BB962C8B-B14F-4D97-AF65-F5344CB8AC3E}">
        <p14:creationId xmlns:p14="http://schemas.microsoft.com/office/powerpoint/2010/main" val="566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Separate trusts AMBTs get </a:t>
            </a:r>
            <a:r>
              <a:rPr lang="en-US" dirty="0"/>
              <a:t>a special </a:t>
            </a:r>
            <a:r>
              <a:rPr lang="en-US" dirty="0" smtClean="0"/>
              <a:t>break that is not available to other family trusts.</a:t>
            </a:r>
          </a:p>
          <a:p>
            <a:pPr lvl="1"/>
            <a:r>
              <a:rPr lang="en-US" dirty="0" smtClean="0"/>
              <a:t>Generally, if a family </a:t>
            </a:r>
            <a:r>
              <a:rPr lang="en-US" dirty="0"/>
              <a:t>trust is </a:t>
            </a:r>
            <a:r>
              <a:rPr lang="en-US" dirty="0" smtClean="0"/>
              <a:t>the designated </a:t>
            </a:r>
            <a:r>
              <a:rPr lang="en-US" dirty="0"/>
              <a:t>beneficiary of an IRA, </a:t>
            </a:r>
            <a:r>
              <a:rPr lang="en-US" dirty="0" smtClean="0"/>
              <a:t>the trust cannot be treated as having separate accounts, each with its own beneficiary, at the participant’s death.</a:t>
            </a:r>
            <a:endParaRPr lang="en-US" dirty="0"/>
          </a:p>
          <a:p>
            <a:pPr lvl="2"/>
            <a:r>
              <a:rPr lang="en-US" dirty="0" smtClean="0"/>
              <a:t>Instead, participant must </a:t>
            </a:r>
            <a:r>
              <a:rPr lang="en-US" dirty="0"/>
              <a:t>name the individuals (or their trusts) in the beneficiary designation form, rather than the family trust, for each to have separate LE </a:t>
            </a:r>
            <a:r>
              <a:rPr lang="en-US" dirty="0" smtClean="0"/>
              <a:t>payout (pre-SECURE Act)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Separate trusts AMBTs, cont’d.</a:t>
            </a:r>
          </a:p>
          <a:p>
            <a:r>
              <a:rPr lang="en-US" dirty="0" smtClean="0"/>
              <a:t>However</a:t>
            </a:r>
            <a:r>
              <a:rPr lang="en-US" dirty="0"/>
              <a:t>, even if the </a:t>
            </a:r>
            <a:r>
              <a:rPr lang="en-US" i="1" dirty="0"/>
              <a:t>AMBT as a whole </a:t>
            </a:r>
            <a:r>
              <a:rPr lang="en-US" dirty="0"/>
              <a:t>is the designated beneficiary, the LE payout can apply to the subtrust for the disabled/chronically ill beneficiary, including when the subtrust is an accumulation trust. </a:t>
            </a:r>
          </a:p>
          <a:p>
            <a:r>
              <a:rPr lang="en-US" dirty="0"/>
              <a:t>It would appear that this type of AMBT needs to be in place at the death of the participant, in order to get the LE payout.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Limited Distribution AMBTs:  possible to establish after the death of the participant?</a:t>
            </a:r>
          </a:p>
          <a:p>
            <a:r>
              <a:rPr lang="en-US" dirty="0" smtClean="0"/>
              <a:t>If your family trust includes a Disabled/Chronically </a:t>
            </a:r>
            <a:r>
              <a:rPr lang="en-US" dirty="0"/>
              <a:t>Ill </a:t>
            </a:r>
            <a:r>
              <a:rPr lang="en-US" dirty="0" smtClean="0"/>
              <a:t>beneficiary, but permits distributions to other beneficiaries, you must either:</a:t>
            </a:r>
            <a:endParaRPr lang="en-US" dirty="0"/>
          </a:p>
          <a:p>
            <a:pPr lvl="1"/>
            <a:r>
              <a:rPr lang="en-US" dirty="0" smtClean="0"/>
              <a:t>Remove the non-Disabled/Chronically ill beneficiaries via full distribution or qualified disclaimer</a:t>
            </a:r>
            <a:r>
              <a:rPr lang="en-US" dirty="0"/>
              <a:t> </a:t>
            </a:r>
            <a:r>
              <a:rPr lang="en-US" dirty="0" smtClean="0"/>
              <a:t>by the Beneficiary Finalization Date [or earlier disclaimer deadline]; or</a:t>
            </a:r>
            <a:endParaRPr lang="en-US" dirty="0"/>
          </a:p>
          <a:p>
            <a:pPr lvl="1"/>
            <a:r>
              <a:rPr lang="en-US" dirty="0" smtClean="0"/>
              <a:t>Amend to prohibit </a:t>
            </a:r>
            <a:r>
              <a:rPr lang="en-US" dirty="0"/>
              <a:t>distributions to beneficiaries other than the Disabled/Chronically Ill beneficiary, during his or her </a:t>
            </a:r>
            <a:r>
              <a:rPr lang="en-US" dirty="0" smtClean="0"/>
              <a:t>lifetime.</a:t>
            </a:r>
          </a:p>
          <a:p>
            <a:pPr lvl="2"/>
            <a:r>
              <a:rPr lang="en-US" dirty="0" smtClean="0"/>
              <a:t>What is the deadline for this action?</a:t>
            </a:r>
          </a:p>
          <a:p>
            <a:r>
              <a:rPr lang="en-US" dirty="0" smtClean="0"/>
              <a:t>These changes keep the RMD funds in the trust taxed at trust rates, and away from lower-tax-bracket beneficiaries.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Possible glitch noted by N. Choate:  in an accumulation trust AMBT, whose life is the measuring life for LE payout?  </a:t>
            </a:r>
          </a:p>
          <a:p>
            <a:pPr lvl="1"/>
            <a:r>
              <a:rPr lang="en-US" dirty="0"/>
              <a:t>That of the disabled/chronically ill beneficiary? Or</a:t>
            </a:r>
          </a:p>
          <a:p>
            <a:pPr lvl="1"/>
            <a:r>
              <a:rPr lang="en-US" dirty="0"/>
              <a:t>That of the oldest trust beneficiary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Conservative approach pending guidance is to make sure disabled/chronically ill individual is also oldest beneficiary.</a:t>
            </a:r>
          </a:p>
          <a:p>
            <a:r>
              <a:rPr lang="en-US" dirty="0" smtClean="0"/>
              <a:t>Other insight from N. Choate:</a:t>
            </a:r>
          </a:p>
          <a:p>
            <a:pPr lvl="1"/>
            <a:r>
              <a:rPr lang="en-US" dirty="0" smtClean="0"/>
              <a:t>For the limited distribution type of AMBT, there</a:t>
            </a:r>
            <a:r>
              <a:rPr lang="en-US" b="1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nothing that says that </a:t>
            </a:r>
            <a:r>
              <a:rPr lang="en-US" dirty="0" smtClean="0"/>
              <a:t>an AMBT must </a:t>
            </a:r>
            <a:r>
              <a:rPr lang="en-US" dirty="0"/>
              <a:t>make ANY distributions during </a:t>
            </a:r>
            <a:r>
              <a:rPr lang="en-US" dirty="0" smtClean="0"/>
              <a:t>the life of the disabled/chronically ill beneficiary, </a:t>
            </a:r>
            <a:r>
              <a:rPr lang="en-US" dirty="0"/>
              <a:t>so long as, during his </a:t>
            </a:r>
            <a:r>
              <a:rPr lang="en-US" dirty="0" smtClean="0"/>
              <a:t>or her life</a:t>
            </a:r>
            <a:r>
              <a:rPr lang="en-US" dirty="0"/>
              <a:t>, none are made to </a:t>
            </a:r>
            <a:r>
              <a:rPr lang="en-US" dirty="0" smtClean="0"/>
              <a:t>other beneficiaries.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Trusts as Beneficiaries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should still work to preserve the stretch</a:t>
            </a:r>
          </a:p>
          <a:p>
            <a:pPr lvl="1"/>
            <a:r>
              <a:rPr lang="en-US" dirty="0" smtClean="0"/>
              <a:t>Conduit trust for surviving spouse</a:t>
            </a:r>
          </a:p>
          <a:p>
            <a:pPr lvl="1"/>
            <a:r>
              <a:rPr lang="en-US" dirty="0" smtClean="0"/>
              <a:t>Conduit trust for minor child (until age 28 or 36)</a:t>
            </a:r>
          </a:p>
          <a:p>
            <a:pPr lvl="1"/>
            <a:r>
              <a:rPr lang="en-US" dirty="0" smtClean="0"/>
              <a:t>Conduit trust for less than 10 years younger DB</a:t>
            </a:r>
          </a:p>
          <a:p>
            <a:pPr lvl="1"/>
            <a:r>
              <a:rPr lang="en-US" dirty="0" smtClean="0"/>
              <a:t>Conduit trust for a disabled/chronically ill EDB </a:t>
            </a:r>
          </a:p>
          <a:p>
            <a:r>
              <a:rPr lang="en-US" dirty="0" smtClean="0"/>
              <a:t>What won’t work anymore to preserve the stretch</a:t>
            </a:r>
          </a:p>
          <a:p>
            <a:pPr lvl="1"/>
            <a:r>
              <a:rPr lang="en-US" dirty="0" smtClean="0"/>
              <a:t>Accumulation trust for anyone other than a disabled/chronically ill EDB, where the trust meets AMBT criteria.</a:t>
            </a:r>
          </a:p>
          <a:p>
            <a:r>
              <a:rPr lang="en-US" dirty="0" smtClean="0"/>
              <a:t>Anything works if your client is comfortable with the 10-Year Rule and tax consequences of same.</a:t>
            </a:r>
          </a:p>
          <a:p>
            <a:r>
              <a:rPr lang="en-US" dirty="0" smtClean="0"/>
              <a:t>Don’t forget path of least resistance – outright designation on IRA beneficiary form.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&amp; Abbreviations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b="1" dirty="0" smtClean="0"/>
              <a:t>AMBT – Applicable Multi-Beneficiary Trust</a:t>
            </a:r>
          </a:p>
          <a:p>
            <a:r>
              <a:rPr lang="en-US" dirty="0" smtClean="0"/>
              <a:t>CRT – Charitable Remainder Trust	</a:t>
            </a:r>
          </a:p>
          <a:p>
            <a:r>
              <a:rPr lang="en-US" dirty="0" smtClean="0"/>
              <a:t>DB – Designated Beneficiary</a:t>
            </a:r>
          </a:p>
          <a:p>
            <a:r>
              <a:rPr lang="en-US" b="1" dirty="0" smtClean="0"/>
              <a:t>EDB – Eligible Designated Beneficiary</a:t>
            </a:r>
          </a:p>
          <a:p>
            <a:r>
              <a:rPr lang="en-US" dirty="0" smtClean="0"/>
              <a:t>IRA – Individual Retirement Account or Annuity</a:t>
            </a:r>
          </a:p>
          <a:p>
            <a:r>
              <a:rPr lang="en-US" dirty="0" smtClean="0"/>
              <a:t>IRC – Internal Revenue Code</a:t>
            </a:r>
          </a:p>
          <a:p>
            <a:r>
              <a:rPr lang="en-US" dirty="0" smtClean="0"/>
              <a:t>LE </a:t>
            </a:r>
            <a:r>
              <a:rPr lang="en-US" dirty="0"/>
              <a:t>– Life Expectancy</a:t>
            </a:r>
          </a:p>
          <a:p>
            <a:r>
              <a:rPr lang="en-US" dirty="0" smtClean="0"/>
              <a:t>Participant – IRA owner or owner of qualified plan account.  (IRC refers to “employee.”)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Recapturing the Stretch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0"/>
            <a:ext cx="5257800" cy="35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Recapturing the Stretch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r>
              <a:rPr lang="en-US" dirty="0" smtClean="0"/>
              <a:t>Estate planners are brainstorming workarounds to the 10-year rule.</a:t>
            </a:r>
          </a:p>
          <a:p>
            <a:pPr lvl="1"/>
            <a:r>
              <a:rPr lang="en-US" dirty="0" smtClean="0"/>
              <a:t>EDB strategies often involve trust “toggles” from conduit to accumulation trusts, and vice versa</a:t>
            </a:r>
          </a:p>
          <a:p>
            <a:pPr lvl="1"/>
            <a:r>
              <a:rPr lang="en-US" dirty="0" smtClean="0"/>
              <a:t>10-Year Rule strategies often involve allocation of trust distributions among beneficiary income tax brackets (Twin Tax Efficient Accumulation POT (TEA POT) Trust </a:t>
            </a:r>
            <a:r>
              <a:rPr lang="en-US" dirty="0" err="1" smtClean="0"/>
              <a:t>System</a:t>
            </a:r>
            <a:r>
              <a:rPr lang="en-US" cap="small" baseline="30000" dirty="0" err="1" smtClean="0"/>
              <a:t>sm</a:t>
            </a:r>
            <a:r>
              <a:rPr lang="en-US" cap="small" dirty="0"/>
              <a:t>)</a:t>
            </a:r>
            <a:endParaRPr lang="en-US" dirty="0" smtClean="0"/>
          </a:p>
          <a:p>
            <a:r>
              <a:rPr lang="en-US" dirty="0" smtClean="0"/>
              <a:t>In many instances it might be best to simply “rip off the bandaid” and deal with the 10-year payout/tax impact.</a:t>
            </a:r>
          </a:p>
          <a:p>
            <a:pPr lvl="1"/>
            <a:r>
              <a:rPr lang="en-US" dirty="0" smtClean="0"/>
              <a:t>Exception – very wealthy clients with young children.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Recapturing the Stretch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“low tech” approach:  where </a:t>
            </a:r>
            <a:r>
              <a:rPr lang="en-US" dirty="0"/>
              <a:t>appropriate, consider adding more beneficiaries to designations – e.g., children and grandchildren, to spread wealth over more </a:t>
            </a:r>
            <a:r>
              <a:rPr lang="en-US" dirty="0" smtClean="0"/>
              <a:t>lower-bracket </a:t>
            </a:r>
            <a:r>
              <a:rPr lang="en-US" dirty="0"/>
              <a:t>taxpayers.</a:t>
            </a:r>
          </a:p>
          <a:p>
            <a:pPr lvl="1"/>
            <a:r>
              <a:rPr lang="en-US" dirty="0"/>
              <a:t>This will require careful handling with clients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of now (pre-SECURE Act regulations), three potential strategies are gaining prominence:</a:t>
            </a:r>
          </a:p>
          <a:p>
            <a:pPr lvl="1"/>
            <a:r>
              <a:rPr lang="en-US" dirty="0" smtClean="0"/>
              <a:t>Charitable Remainder Trusts</a:t>
            </a:r>
          </a:p>
          <a:p>
            <a:pPr lvl="1"/>
            <a:r>
              <a:rPr lang="en-US" dirty="0" smtClean="0"/>
              <a:t>Roth Conversions</a:t>
            </a:r>
          </a:p>
          <a:p>
            <a:pPr lvl="1"/>
            <a:r>
              <a:rPr lang="en-US" dirty="0" smtClean="0"/>
              <a:t>Life Insurance</a:t>
            </a:r>
          </a:p>
          <a:p>
            <a:r>
              <a:rPr lang="en-US" dirty="0" smtClean="0"/>
              <a:t>Some combination of the above may be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Recapturing the Stretch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Charitable Remainder Trusts (CRTs) don’t preserve stretch per se but provide for:</a:t>
            </a:r>
          </a:p>
          <a:p>
            <a:pPr lvl="1"/>
            <a:r>
              <a:rPr lang="en-US" sz="2800" dirty="0" smtClean="0"/>
              <a:t>Tax-exempt transfer of IRA funds to CRT</a:t>
            </a:r>
          </a:p>
          <a:p>
            <a:pPr lvl="1"/>
            <a:r>
              <a:rPr lang="en-US" sz="2800" dirty="0" smtClean="0"/>
              <a:t>Tax-deferred growth; and</a:t>
            </a:r>
          </a:p>
          <a:p>
            <a:pPr lvl="1"/>
            <a:r>
              <a:rPr lang="en-US" sz="2800" dirty="0" smtClean="0"/>
              <a:t>Income stream over unrestricted choice of lifetime beneficiaries.</a:t>
            </a:r>
          </a:p>
          <a:p>
            <a:r>
              <a:rPr lang="en-US" sz="3300" dirty="0" smtClean="0"/>
              <a:t>The 10% rule applies - there needs to be charitable intent!</a:t>
            </a:r>
          </a:p>
          <a:p>
            <a:r>
              <a:rPr lang="en-US" sz="3300" dirty="0" smtClean="0"/>
              <a:t>Transfer to charity may exceed taxes paid under 10 Year Rule</a:t>
            </a:r>
          </a:p>
          <a:p>
            <a:r>
              <a:rPr lang="en-US" sz="3300" dirty="0" smtClean="0"/>
              <a:t>Consider life insurance to hedge against potential early deaths of lifetime beneficiaries.</a:t>
            </a:r>
          </a:p>
          <a:p>
            <a:pPr marL="27432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32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Recapturing the Stretch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r>
              <a:rPr lang="en-US" dirty="0" smtClean="0"/>
              <a:t>Roth IRA Conversions</a:t>
            </a:r>
          </a:p>
          <a:p>
            <a:pPr lvl="1"/>
            <a:r>
              <a:rPr lang="en-US" dirty="0" smtClean="0"/>
              <a:t>Roth IRAs are not subject to RMDs during participant’s life.</a:t>
            </a:r>
          </a:p>
          <a:p>
            <a:pPr lvl="1"/>
            <a:r>
              <a:rPr lang="en-US" dirty="0" smtClean="0"/>
              <a:t>Tax-free accumulation limited to 10 years when Roth IRA owner dies, unless it goes to non-DB beneficiary such as estate:</a:t>
            </a:r>
          </a:p>
          <a:p>
            <a:pPr lvl="2"/>
            <a:r>
              <a:rPr lang="en-US" dirty="0" smtClean="0"/>
              <a:t>Either ghost life expectancy payout if after RBD</a:t>
            </a:r>
          </a:p>
          <a:p>
            <a:pPr lvl="2"/>
            <a:r>
              <a:rPr lang="en-US" dirty="0" smtClean="0"/>
              <a:t>5-Year Rule if before RBD</a:t>
            </a:r>
          </a:p>
          <a:p>
            <a:pPr lvl="1"/>
            <a:r>
              <a:rPr lang="en-US" dirty="0"/>
              <a:t>Consider this option if the IRA owner is in a lower income tax bracket than the expected beneficiaries.</a:t>
            </a:r>
          </a:p>
          <a:p>
            <a:pPr lvl="1"/>
            <a:r>
              <a:rPr lang="en-US" dirty="0"/>
              <a:t>Consider staged Roth conversions over a period of years, possibly with offsetting charitable contributions to </a:t>
            </a:r>
            <a:r>
              <a:rPr lang="en-US" dirty="0" smtClean="0"/>
              <a:t>reduce </a:t>
            </a:r>
            <a:r>
              <a:rPr lang="en-US" dirty="0"/>
              <a:t>income tax impact of conversions.</a:t>
            </a:r>
          </a:p>
          <a:p>
            <a:pPr marL="59436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Recapturing the Stretch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Life Insurance</a:t>
            </a:r>
          </a:p>
          <a:p>
            <a:pPr lvl="1"/>
            <a:r>
              <a:rPr lang="en-US" dirty="0" smtClean="0"/>
              <a:t>Purchase term life insurance on the IRA account holder to fund the tax bill for the 10-Year payout.  Clearly, age of participant is a factor; better solution for young parents.</a:t>
            </a:r>
          </a:p>
          <a:p>
            <a:pPr lvl="1"/>
            <a:r>
              <a:rPr lang="en-US" dirty="0" smtClean="0"/>
              <a:t>Life Insurance payouts are exempt from income and estate taxes.</a:t>
            </a:r>
            <a:endParaRPr lang="en-US" dirty="0"/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Must purchase with expendable, after-tax dollars</a:t>
            </a:r>
          </a:p>
          <a:p>
            <a:pPr lvl="1"/>
            <a:r>
              <a:rPr lang="en-US" dirty="0" smtClean="0"/>
              <a:t>Fees, commissions, costs</a:t>
            </a:r>
          </a:p>
          <a:p>
            <a:pPr lvl="1"/>
            <a:r>
              <a:rPr lang="en-US" dirty="0" smtClean="0"/>
              <a:t>Trustworthiness of broker and carrier</a:t>
            </a:r>
            <a:endParaRPr lang="en-US" dirty="0"/>
          </a:p>
          <a:p>
            <a:pPr lvl="1"/>
            <a:r>
              <a:rPr lang="en-US" dirty="0" smtClean="0"/>
              <a:t>Risk of carrier failure</a:t>
            </a:r>
          </a:p>
        </p:txBody>
      </p:sp>
    </p:spTree>
    <p:extLst>
      <p:ext uri="{BB962C8B-B14F-4D97-AF65-F5344CB8AC3E}">
        <p14:creationId xmlns:p14="http://schemas.microsoft.com/office/powerpoint/2010/main" val="3375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Recapturing the Stretch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Also consider Qualified Charitable Distributions from an IRA.  Not a stretch re-capture, but avoids income tax on RMDs up to $100,000.</a:t>
            </a:r>
          </a:p>
          <a:p>
            <a:r>
              <a:rPr lang="en-US" dirty="0" smtClean="0"/>
              <a:t>Beware, however – SECURE Act permits post-age 70.5 contributions to an IRA (from earned income), and the </a:t>
            </a:r>
            <a:r>
              <a:rPr lang="en-US" dirty="0"/>
              <a:t>cumulative net deductions resulting from </a:t>
            </a:r>
            <a:r>
              <a:rPr lang="en-US" dirty="0" smtClean="0"/>
              <a:t>such contributions reduces </a:t>
            </a:r>
            <a:r>
              <a:rPr lang="en-US" dirty="0"/>
              <a:t>the $100,000 annual limit on qualified charitable distributions (but not below zero).</a:t>
            </a:r>
          </a:p>
          <a:p>
            <a:pPr lvl="1"/>
            <a:r>
              <a:rPr lang="en-US" dirty="0"/>
              <a:t>Non-deductible IRA contributions do not reduce the QCD limit.  </a:t>
            </a:r>
          </a:p>
          <a:p>
            <a:r>
              <a:rPr lang="en-US" dirty="0"/>
              <a:t>Note: QCD age remains 70.5.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120664" cy="4572000"/>
          </a:xfrm>
        </p:spPr>
      </p:pic>
    </p:spTree>
    <p:extLst>
      <p:ext uri="{BB962C8B-B14F-4D97-AF65-F5344CB8AC3E}">
        <p14:creationId xmlns:p14="http://schemas.microsoft.com/office/powerpoint/2010/main" val="570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Natalie Choate: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leimbergservices.com/all/LISIChoatePDF12_26_2020.pdf#page=1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www.ataxplan.com</a:t>
            </a:r>
            <a:endParaRPr lang="en-US" dirty="0" smtClean="0"/>
          </a:p>
          <a:p>
            <a:pPr lvl="1"/>
            <a:r>
              <a:rPr lang="en-US" i="1" dirty="0" smtClean="0"/>
              <a:t>Life and Death Planning for Retirement Benefits </a:t>
            </a:r>
            <a:r>
              <a:rPr lang="en-US" dirty="0" smtClean="0"/>
              <a:t>(to be updated….)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Heckerling</a:t>
            </a:r>
            <a:r>
              <a:rPr lang="en-US" dirty="0" smtClean="0"/>
              <a:t> Musings 2020 (pp. 6-24)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www.bessemertrust.com/sites/default/files/2020-02/Heckerling_Musings_2020_FINAL_02_24_20.pdf</a:t>
            </a:r>
            <a:endParaRPr lang="en-US" dirty="0" smtClean="0"/>
          </a:p>
          <a:p>
            <a:r>
              <a:rPr lang="en-US" dirty="0"/>
              <a:t>Michael </a:t>
            </a:r>
            <a:r>
              <a:rPr lang="en-US" dirty="0" err="1"/>
              <a:t>Kitces</a:t>
            </a:r>
            <a:r>
              <a:rPr lang="en-US" dirty="0"/>
              <a:t> (“Ed </a:t>
            </a:r>
            <a:r>
              <a:rPr lang="en-US" dirty="0" err="1"/>
              <a:t>Slott</a:t>
            </a:r>
            <a:r>
              <a:rPr lang="en-US" dirty="0"/>
              <a:t> 2.0”):</a:t>
            </a:r>
          </a:p>
          <a:p>
            <a:pPr lvl="1"/>
            <a:r>
              <a:rPr lang="en-US" dirty="0">
                <a:hlinkClick r:id="rId6"/>
              </a:rPr>
              <a:t>www.kitces.com</a:t>
            </a:r>
            <a:r>
              <a:rPr lang="en-US" dirty="0"/>
              <a:t> (click on “Nerd’s Eye View”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&amp; Further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0" y="6400800"/>
            <a:ext cx="2743200" cy="365760"/>
          </a:xfrm>
        </p:spPr>
        <p:txBody>
          <a:bodyPr/>
          <a:lstStyle/>
          <a:p>
            <a:r>
              <a:rPr lang="fr-FR" dirty="0" smtClean="0"/>
              <a:t>(c) 2020 Christine P. Roberts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91056"/>
            <a:ext cx="4038600" cy="952144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ts val="2000"/>
              </a:spcBef>
              <a:spcAft>
                <a:spcPct val="0"/>
              </a:spcAft>
              <a:buClr>
                <a:srgbClr val="404040"/>
              </a:buClr>
              <a:buSzTx/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404040"/>
                </a:solidFill>
                <a:latin typeface="Calisto MT"/>
                <a:ea typeface="ＭＳ Ｐゴシック" charset="-128"/>
              </a:rPr>
              <a:t>Contact </a:t>
            </a:r>
            <a:r>
              <a:rPr lang="en-US" sz="2800" dirty="0">
                <a:solidFill>
                  <a:srgbClr val="404040"/>
                </a:solidFill>
                <a:latin typeface="Calisto MT"/>
                <a:ea typeface="ＭＳ Ｐゴシック" charset="-128"/>
              </a:rPr>
              <a:t>Info:</a:t>
            </a:r>
          </a:p>
          <a:p>
            <a:pPr marL="1036638" lvl="3" fontAlgn="base">
              <a:spcBef>
                <a:spcPts val="600"/>
              </a:spcBef>
              <a:spcAft>
                <a:spcPct val="0"/>
              </a:spcAft>
              <a:buClr>
                <a:srgbClr val="B0BCC1"/>
              </a:buClr>
              <a:buSzTx/>
              <a:buNone/>
              <a:defRPr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" y="2667000"/>
            <a:ext cx="563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Christine P. Roberts		</a:t>
            </a:r>
          </a:p>
          <a:p>
            <a:r>
              <a:rPr lang="en-US" sz="2400" dirty="0"/>
              <a:t>Mullen &amp; Henzell L.L.P.		</a:t>
            </a:r>
          </a:p>
          <a:p>
            <a:r>
              <a:rPr lang="en-US" sz="2400" dirty="0"/>
              <a:t>112 E. Victoria St.			</a:t>
            </a:r>
          </a:p>
          <a:p>
            <a:r>
              <a:rPr lang="en-US" sz="2400" dirty="0"/>
              <a:t>Santa Barbara, CA  93101		</a:t>
            </a:r>
          </a:p>
          <a:p>
            <a:r>
              <a:rPr lang="en-US" sz="2400" dirty="0"/>
              <a:t>(805) 966-1501			</a:t>
            </a:r>
          </a:p>
          <a:p>
            <a:r>
              <a:rPr lang="en-US" sz="2400" u="sng" dirty="0">
                <a:hlinkClick r:id="rId3"/>
              </a:rPr>
              <a:t>croberts@mullenlaw.com</a:t>
            </a:r>
            <a:r>
              <a:rPr lang="en-US" sz="2400" dirty="0"/>
              <a:t>	</a:t>
            </a:r>
          </a:p>
          <a:p>
            <a:r>
              <a:rPr lang="en-US" sz="2400" u="sng" dirty="0">
                <a:hlinkClick r:id="rId4"/>
              </a:rPr>
              <a:t>www.eforerisa.com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2983230" cy="3729038"/>
          </a:xfrm>
        </p:spPr>
      </p:pic>
    </p:spTree>
    <p:extLst>
      <p:ext uri="{BB962C8B-B14F-4D97-AF65-F5344CB8AC3E}">
        <p14:creationId xmlns:p14="http://schemas.microsoft.com/office/powerpoint/2010/main" val="5051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&amp; Abbreviations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/>
          <a:lstStyle/>
          <a:p>
            <a:r>
              <a:rPr lang="en-US" dirty="0" smtClean="0"/>
              <a:t>QCD </a:t>
            </a:r>
            <a:r>
              <a:rPr lang="en-US" dirty="0"/>
              <a:t>– Qualified Charitable Distribution</a:t>
            </a:r>
          </a:p>
          <a:p>
            <a:r>
              <a:rPr lang="en-US" dirty="0" smtClean="0"/>
              <a:t>QTIP – Qualified Terminable Interest Property Trust</a:t>
            </a:r>
          </a:p>
          <a:p>
            <a:r>
              <a:rPr lang="en-US" dirty="0" smtClean="0"/>
              <a:t>RBD </a:t>
            </a:r>
            <a:r>
              <a:rPr lang="en-US" dirty="0"/>
              <a:t>– Required Beginning Date </a:t>
            </a:r>
          </a:p>
          <a:p>
            <a:r>
              <a:rPr lang="en-US" dirty="0"/>
              <a:t>RMD – Required Minimum Distribution</a:t>
            </a:r>
          </a:p>
          <a:p>
            <a:r>
              <a:rPr lang="en-US" b="1" dirty="0"/>
              <a:t>SECURE Act:  Setting Every Community Up for Retirement Enhancement Act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UTMA – Uniform Transfer to Minors Act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SECURE 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5" y="2743200"/>
            <a:ext cx="52578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SECURE Act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Upends the required minimum distribution (RMD) rules that have been in place since 1986 (regulations finalized in 2002), for “defined contribution” (e.g., 401(k)/profit-sharing) retirement plans and IRAs.</a:t>
            </a:r>
          </a:p>
          <a:p>
            <a:r>
              <a:rPr lang="en-US" dirty="0" smtClean="0"/>
              <a:t>Contracts life expectancy payouts to a 10-year rule in many cases.</a:t>
            </a:r>
          </a:p>
          <a:p>
            <a:r>
              <a:rPr lang="en-US" dirty="0" smtClean="0"/>
              <a:t>Acceleration of income taxes estimated to transfer approximately $15.8 billion of family wealth to the government between now and 2029. (Joint Committee on Taxation)</a:t>
            </a:r>
          </a:p>
        </p:txBody>
      </p:sp>
    </p:spTree>
    <p:extLst>
      <p:ext uri="{BB962C8B-B14F-4D97-AF65-F5344CB8AC3E}">
        <p14:creationId xmlns:p14="http://schemas.microsoft.com/office/powerpoint/2010/main" val="2245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270248" cy="73297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Kevin </a:t>
            </a:r>
            <a:r>
              <a:rPr lang="en-US" dirty="0"/>
              <a:t>Brady (R-Tx 8</a:t>
            </a:r>
            <a:r>
              <a:rPr lang="en-US" baseline="30000" dirty="0"/>
              <a:t>th</a:t>
            </a:r>
            <a:r>
              <a:rPr lang="en-US" dirty="0"/>
              <a:t> Dist.)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724400" y="1524000"/>
            <a:ext cx="4191000" cy="731520"/>
          </a:xfrm>
        </p:spPr>
        <p:txBody>
          <a:bodyPr/>
          <a:lstStyle/>
          <a:p>
            <a:pPr algn="ctr"/>
            <a:r>
              <a:rPr lang="en-US" dirty="0" smtClean="0"/>
              <a:t>Quote: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SECURE Act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“IRAs are for retirement security.  </a:t>
            </a:r>
            <a:r>
              <a:rPr lang="en-US" b="1" dirty="0" smtClean="0"/>
              <a:t>They are not wealth succession management tools</a:t>
            </a:r>
            <a:r>
              <a:rPr lang="en-US" dirty="0" smtClean="0"/>
              <a:t>, and I think we’ve now got the policy right.”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6" y="2471738"/>
            <a:ext cx="3411052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3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the SECURE Act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dirty="0" smtClean="0"/>
              <a:t>(c) 2020 Christine P. Roberts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10600" cy="5026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SECURE Act fundamentally shifts the focus of much (tax) estate planning – and beneficiary designations - from a fairly predictable outcome based on the ages of beneficiaries and life expectancy tables……</a:t>
            </a:r>
          </a:p>
          <a:p>
            <a:r>
              <a:rPr lang="en-US" dirty="0" smtClean="0"/>
              <a:t>To a much more uncertain outcome based on a variety of changeable factors (in addition to beneficiary age):</a:t>
            </a:r>
          </a:p>
          <a:p>
            <a:pPr lvl="1"/>
            <a:r>
              <a:rPr lang="en-US" sz="2100" dirty="0" smtClean="0"/>
              <a:t>Beneficiary tax brackets (subject to change)</a:t>
            </a:r>
          </a:p>
          <a:p>
            <a:pPr lvl="1"/>
            <a:r>
              <a:rPr lang="en-US" sz="2100" dirty="0" smtClean="0"/>
              <a:t>Beneficiary states of residence/state taxes (subject to change)</a:t>
            </a:r>
          </a:p>
          <a:p>
            <a:pPr lvl="1"/>
            <a:r>
              <a:rPr lang="en-US" sz="2100" dirty="0" smtClean="0"/>
              <a:t>Beneficiary status as an EDB</a:t>
            </a:r>
          </a:p>
          <a:p>
            <a:pPr lvl="1"/>
            <a:r>
              <a:rPr lang="en-US" sz="2100" dirty="0" smtClean="0"/>
              <a:t>States in which trusts are domiciled</a:t>
            </a:r>
          </a:p>
          <a:p>
            <a:pPr lvl="1"/>
            <a:r>
              <a:rPr lang="en-US" sz="2100" dirty="0" smtClean="0"/>
              <a:t>State creditor exemption for IRA assets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3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2288</TotalTime>
  <Words>3931</Words>
  <Application>Microsoft Office PowerPoint</Application>
  <PresentationFormat>On-screen Show (4:3)</PresentationFormat>
  <Paragraphs>398</Paragraphs>
  <Slides>49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Civic</vt:lpstr>
      <vt:lpstr>So Long, Stretch!</vt:lpstr>
      <vt:lpstr>Important Note</vt:lpstr>
      <vt:lpstr>Roadmap </vt:lpstr>
      <vt:lpstr>Terms &amp; Abbreviations</vt:lpstr>
      <vt:lpstr>Terms &amp; Abbreviations</vt:lpstr>
      <vt:lpstr>Welcome to the SECURE Act</vt:lpstr>
      <vt:lpstr>Welcome to the SECURE Act</vt:lpstr>
      <vt:lpstr>Welcome to the SECURE Act</vt:lpstr>
      <vt:lpstr>Welcome to the SECURE Act</vt:lpstr>
      <vt:lpstr>The New RMD Rules</vt:lpstr>
      <vt:lpstr>The New RMD Rules</vt:lpstr>
      <vt:lpstr>The New RMD Rules</vt:lpstr>
      <vt:lpstr>The New RMD Rules</vt:lpstr>
      <vt:lpstr>The New RMD Rules</vt:lpstr>
      <vt:lpstr>The New RMD Rules</vt:lpstr>
      <vt:lpstr>The New RMD Rules</vt:lpstr>
      <vt:lpstr>The New RMD Rules</vt:lpstr>
      <vt:lpstr>Eligible Designated Beneficiaries</vt:lpstr>
      <vt:lpstr>Eligible Designated Beneficiaries</vt:lpstr>
      <vt:lpstr>Eligible Designated Beneficiaries</vt:lpstr>
      <vt:lpstr>Eligible Designated Beneficiaries</vt:lpstr>
      <vt:lpstr>Eligible Designated Beneficiaries</vt:lpstr>
      <vt:lpstr>Eligible Designated Beneficiaries</vt:lpstr>
      <vt:lpstr>Eligible Designated Beneficiaries</vt:lpstr>
      <vt:lpstr>Eligible Designated Beneficiaries</vt:lpstr>
      <vt:lpstr>Trusts as Beneficiaries Under the SECURE Act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Trusts as Beneficiaries</vt:lpstr>
      <vt:lpstr>Recapturing the Stretch</vt:lpstr>
      <vt:lpstr>Recapturing the Stretch</vt:lpstr>
      <vt:lpstr>Recapturing the Stretch</vt:lpstr>
      <vt:lpstr>Recapturing the Stretch</vt:lpstr>
      <vt:lpstr>Recapturing the Stretch</vt:lpstr>
      <vt:lpstr>Recapturing the Stretch</vt:lpstr>
      <vt:lpstr>Recapturing the Stretch</vt:lpstr>
      <vt:lpstr>Questions?</vt:lpstr>
      <vt:lpstr>Sources &amp; Further Reading</vt:lpstr>
      <vt:lpstr>Contact Information</vt:lpstr>
    </vt:vector>
  </TitlesOfParts>
  <Company>Mullen &amp; Henzell, L.L.P.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Long, Stretch!</dc:title>
  <dc:creator>Christine Roberts</dc:creator>
  <cp:lastModifiedBy>Christine Roberts</cp:lastModifiedBy>
  <cp:revision>149</cp:revision>
  <cp:lastPrinted>2020-02-21T21:17:27Z</cp:lastPrinted>
  <dcterms:created xsi:type="dcterms:W3CDTF">2020-02-12T17:32:08Z</dcterms:created>
  <dcterms:modified xsi:type="dcterms:W3CDTF">2020-02-25T22:59:22Z</dcterms:modified>
  <cp:contentStatus/>
</cp:coreProperties>
</file>