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Default Extension="vml" ContentType="application/vnd.openxmlformats-officedocument.vmlDrawing"/>
  <Override PartName="/customXml/itemProps4.xml" ContentType="application/vnd.openxmlformats-officedocument.customXml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7"/>
  </p:notesMasterIdLst>
  <p:sldIdLst>
    <p:sldId id="266" r:id="rId6"/>
    <p:sldId id="264"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84" r:id="rId24"/>
    <p:sldId id="285" r:id="rId25"/>
    <p:sldId id="286"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NB Colleague" initials="CC"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376092"/>
    <a:srgbClr val="000000"/>
    <a:srgbClr val="3399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5" autoAdjust="0"/>
    <p:restoredTop sz="94630" autoAdjust="0"/>
  </p:normalViewPr>
  <p:slideViewPr>
    <p:cSldViewPr snapToObjects="1">
      <p:cViewPr>
        <p:scale>
          <a:sx n="110" d="100"/>
          <a:sy n="110" d="100"/>
        </p:scale>
        <p:origin x="-72"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A7F1351F-86BB-4093-BF05-E118CE69A4FD}" type="datetimeFigureOut">
              <a:rPr lang="en-US" smtClean="0"/>
              <a:pPr/>
              <a:t>5/20/2015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A007BC76-4A92-41A6-8819-80461E23EBC1}" type="slidenum">
              <a:rPr lang="en-US" smtClean="0"/>
              <a:pPr/>
              <a:t>‹#›</a:t>
            </a:fld>
            <a:endParaRPr lang="en-US" dirty="0"/>
          </a:p>
        </p:txBody>
      </p:sp>
    </p:spTree>
    <p:extLst>
      <p:ext uri="{BB962C8B-B14F-4D97-AF65-F5344CB8AC3E}">
        <p14:creationId xmlns:p14="http://schemas.microsoft.com/office/powerpoint/2010/main" xmlns="" val="685833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66B9B92-96ED-44F2-AD9C-8564685A3FCB}" type="datetime1">
              <a:rPr lang="en-US" smtClean="0"/>
              <a:pPr/>
              <a:t>5/20/2015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B91FB5-152E-4A09-9919-B22A57C3D075}" type="slidenum">
              <a:rPr lang="en-US" smtClean="0"/>
              <a:pPr/>
              <a:t>‹#›</a:t>
            </a:fld>
            <a:endParaRPr lang="en-US" dirty="0"/>
          </a:p>
        </p:txBody>
      </p:sp>
    </p:spTree>
    <p:extLst>
      <p:ext uri="{BB962C8B-B14F-4D97-AF65-F5344CB8AC3E}">
        <p14:creationId xmlns:p14="http://schemas.microsoft.com/office/powerpoint/2010/main" xmlns="" val="3161542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CC6474-EB09-4449-A9C8-68E8CEF218B1}" type="datetime1">
              <a:rPr lang="en-US" smtClean="0"/>
              <a:pPr/>
              <a:t>5/20/2015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B91FB5-152E-4A09-9919-B22A57C3D075}" type="slidenum">
              <a:rPr lang="en-US" smtClean="0"/>
              <a:pPr/>
              <a:t>‹#›</a:t>
            </a:fld>
            <a:endParaRPr lang="en-US" dirty="0"/>
          </a:p>
        </p:txBody>
      </p:sp>
    </p:spTree>
    <p:extLst>
      <p:ext uri="{BB962C8B-B14F-4D97-AF65-F5344CB8AC3E}">
        <p14:creationId xmlns:p14="http://schemas.microsoft.com/office/powerpoint/2010/main" xmlns="" val="1804354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A0B02-F2C9-41FC-B8B8-B95D63C396C9}" type="datetime1">
              <a:rPr lang="en-US" smtClean="0"/>
              <a:pPr/>
              <a:t>5/20/2015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B91FB5-152E-4A09-9919-B22A57C3D075}" type="slidenum">
              <a:rPr lang="en-US" smtClean="0"/>
              <a:pPr/>
              <a:t>‹#›</a:t>
            </a:fld>
            <a:endParaRPr lang="en-US" dirty="0"/>
          </a:p>
        </p:txBody>
      </p:sp>
    </p:spTree>
    <p:extLst>
      <p:ext uri="{BB962C8B-B14F-4D97-AF65-F5344CB8AC3E}">
        <p14:creationId xmlns:p14="http://schemas.microsoft.com/office/powerpoint/2010/main" xmlns="" val="1344795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B5A860-3005-448A-A5BD-F155F516DC49}" type="datetime1">
              <a:rPr lang="en-US" smtClean="0"/>
              <a:pPr/>
              <a:t>5/20/2015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B91FB5-152E-4A09-9919-B22A57C3D075}" type="slidenum">
              <a:rPr lang="en-US" smtClean="0"/>
              <a:pPr/>
              <a:t>‹#›</a:t>
            </a:fld>
            <a:endParaRPr lang="en-US" dirty="0"/>
          </a:p>
        </p:txBody>
      </p:sp>
    </p:spTree>
    <p:extLst>
      <p:ext uri="{BB962C8B-B14F-4D97-AF65-F5344CB8AC3E}">
        <p14:creationId xmlns:p14="http://schemas.microsoft.com/office/powerpoint/2010/main" xmlns="" val="12375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9E3880-28FA-4FB2-8E39-EA553CB0B8FF}" type="datetime1">
              <a:rPr lang="en-US" smtClean="0"/>
              <a:pPr/>
              <a:t>5/20/2015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B91FB5-152E-4A09-9919-B22A57C3D075}" type="slidenum">
              <a:rPr lang="en-US" smtClean="0"/>
              <a:pPr/>
              <a:t>‹#›</a:t>
            </a:fld>
            <a:endParaRPr lang="en-US" dirty="0"/>
          </a:p>
        </p:txBody>
      </p:sp>
    </p:spTree>
    <p:extLst>
      <p:ext uri="{BB962C8B-B14F-4D97-AF65-F5344CB8AC3E}">
        <p14:creationId xmlns:p14="http://schemas.microsoft.com/office/powerpoint/2010/main" xmlns="" val="3275383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EBCD96F-B4A8-46F8-B45E-07E229F616FB}" type="datetime1">
              <a:rPr lang="en-US" smtClean="0"/>
              <a:pPr/>
              <a:t>5/20/2015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7B91FB5-152E-4A09-9919-B22A57C3D075}" type="slidenum">
              <a:rPr lang="en-US" smtClean="0"/>
              <a:pPr/>
              <a:t>‹#›</a:t>
            </a:fld>
            <a:endParaRPr lang="en-US" dirty="0"/>
          </a:p>
        </p:txBody>
      </p:sp>
    </p:spTree>
    <p:extLst>
      <p:ext uri="{BB962C8B-B14F-4D97-AF65-F5344CB8AC3E}">
        <p14:creationId xmlns:p14="http://schemas.microsoft.com/office/powerpoint/2010/main" xmlns="" val="358015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51D0FA2-36BE-4ABC-8E5C-8EF058DD86CC}" type="datetime1">
              <a:rPr lang="en-US" smtClean="0"/>
              <a:pPr/>
              <a:t>5/20/2015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7B91FB5-152E-4A09-9919-B22A57C3D075}" type="slidenum">
              <a:rPr lang="en-US" smtClean="0"/>
              <a:pPr/>
              <a:t>‹#›</a:t>
            </a:fld>
            <a:endParaRPr lang="en-US" dirty="0"/>
          </a:p>
        </p:txBody>
      </p:sp>
    </p:spTree>
    <p:extLst>
      <p:ext uri="{BB962C8B-B14F-4D97-AF65-F5344CB8AC3E}">
        <p14:creationId xmlns:p14="http://schemas.microsoft.com/office/powerpoint/2010/main" xmlns="" val="552714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5084BC-800E-4983-B50C-6E9EB4999876}" type="datetime1">
              <a:rPr lang="en-US" smtClean="0"/>
              <a:pPr/>
              <a:t>5/20/2015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7B91FB5-152E-4A09-9919-B22A57C3D075}" type="slidenum">
              <a:rPr lang="en-US" smtClean="0"/>
              <a:pPr/>
              <a:t>‹#›</a:t>
            </a:fld>
            <a:endParaRPr lang="en-US" dirty="0"/>
          </a:p>
        </p:txBody>
      </p:sp>
    </p:spTree>
    <p:extLst>
      <p:ext uri="{BB962C8B-B14F-4D97-AF65-F5344CB8AC3E}">
        <p14:creationId xmlns:p14="http://schemas.microsoft.com/office/powerpoint/2010/main" xmlns="" val="281037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0D6470-06E3-4E6D-9270-95B1A476150F}" type="datetime1">
              <a:rPr lang="en-US" smtClean="0"/>
              <a:pPr/>
              <a:t>5/20/2015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7B91FB5-152E-4A09-9919-B22A57C3D075}" type="slidenum">
              <a:rPr lang="en-US" smtClean="0"/>
              <a:pPr/>
              <a:t>‹#›</a:t>
            </a:fld>
            <a:endParaRPr lang="en-US" dirty="0"/>
          </a:p>
        </p:txBody>
      </p:sp>
    </p:spTree>
    <p:extLst>
      <p:ext uri="{BB962C8B-B14F-4D97-AF65-F5344CB8AC3E}">
        <p14:creationId xmlns:p14="http://schemas.microsoft.com/office/powerpoint/2010/main" xmlns="" val="2710480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F01E60-1DF4-465D-BE4D-F60E25CE7046}" type="datetime1">
              <a:rPr lang="en-US" smtClean="0"/>
              <a:pPr/>
              <a:t>5/20/2015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7B91FB5-152E-4A09-9919-B22A57C3D075}" type="slidenum">
              <a:rPr lang="en-US" smtClean="0"/>
              <a:pPr/>
              <a:t>‹#›</a:t>
            </a:fld>
            <a:endParaRPr lang="en-US" dirty="0"/>
          </a:p>
        </p:txBody>
      </p:sp>
    </p:spTree>
    <p:extLst>
      <p:ext uri="{BB962C8B-B14F-4D97-AF65-F5344CB8AC3E}">
        <p14:creationId xmlns:p14="http://schemas.microsoft.com/office/powerpoint/2010/main" xmlns="" val="910261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033491-0FE0-44A0-8BF1-118A17503C5F}" type="datetime1">
              <a:rPr lang="en-US" smtClean="0"/>
              <a:pPr/>
              <a:t>5/20/2015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7B91FB5-152E-4A09-9919-B22A57C3D075}" type="slidenum">
              <a:rPr lang="en-US" smtClean="0"/>
              <a:pPr/>
              <a:t>‹#›</a:t>
            </a:fld>
            <a:endParaRPr lang="en-US" dirty="0"/>
          </a:p>
        </p:txBody>
      </p:sp>
    </p:spTree>
    <p:extLst>
      <p:ext uri="{BB962C8B-B14F-4D97-AF65-F5344CB8AC3E}">
        <p14:creationId xmlns:p14="http://schemas.microsoft.com/office/powerpoint/2010/main" xmlns="" val="2278118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762801-08EE-4882-9B9F-CF7107CC3235}" type="datetime1">
              <a:rPr lang="en-US" smtClean="0"/>
              <a:pPr/>
              <a:t>5/20/2015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B91FB5-152E-4A09-9919-B22A57C3D075}" type="slidenum">
              <a:rPr lang="en-US" smtClean="0"/>
              <a:pPr/>
              <a:t>‹#›</a:t>
            </a:fld>
            <a:endParaRPr lang="en-US" dirty="0"/>
          </a:p>
        </p:txBody>
      </p:sp>
    </p:spTree>
    <p:extLst>
      <p:ext uri="{BB962C8B-B14F-4D97-AF65-F5344CB8AC3E}">
        <p14:creationId xmlns:p14="http://schemas.microsoft.com/office/powerpoint/2010/main" xmlns="" val="13581315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package" Target="../embeddings/Microsoft_Office_Word_Document1.docx"/></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6.xml"/><Relationship Id="rId1" Type="http://schemas.openxmlformats.org/officeDocument/2006/relationships/vmlDrawing" Target="../drawings/vmlDrawing2.vml"/><Relationship Id="rId4" Type="http://schemas.openxmlformats.org/officeDocument/2006/relationships/package" Target="../embeddings/Microsoft_Office_Word_Document2.docx"/></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6.xml"/><Relationship Id="rId1" Type="http://schemas.openxmlformats.org/officeDocument/2006/relationships/vmlDrawing" Target="../drawings/vmlDrawing3.vml"/><Relationship Id="rId4" Type="http://schemas.openxmlformats.org/officeDocument/2006/relationships/package" Target="../embeddings/Microsoft_Office_Word_Document3.docx"/></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6.xml"/><Relationship Id="rId1" Type="http://schemas.openxmlformats.org/officeDocument/2006/relationships/vmlDrawing" Target="../drawings/vmlDrawing4.vml"/><Relationship Id="rId4" Type="http://schemas.openxmlformats.org/officeDocument/2006/relationships/package" Target="../embeddings/Microsoft_Office_Word_Document4.docx"/></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949575"/>
            <a:ext cx="7924800" cy="1470025"/>
          </a:xfrm>
        </p:spPr>
        <p:txBody>
          <a:bodyPr>
            <a:normAutofit/>
          </a:bodyPr>
          <a:lstStyle/>
          <a:p>
            <a:pPr algn="l" defTabSz="461963"/>
            <a:r>
              <a:rPr lang="en-US" sz="2400" b="1" dirty="0">
                <a:solidFill>
                  <a:srgbClr val="002060"/>
                </a:solidFill>
                <a:latin typeface="Tahoma" pitchFamily="34" charset="0"/>
                <a:ea typeface="Tahoma" pitchFamily="34" charset="0"/>
                <a:cs typeface="Tahoma" pitchFamily="34" charset="0"/>
              </a:rPr>
              <a:t>Estate Buy-Back Strategy</a:t>
            </a:r>
            <a:r>
              <a:rPr lang="en-US" sz="2200" dirty="0">
                <a:latin typeface="Tahoma" pitchFamily="34" charset="0"/>
                <a:ea typeface="Tahoma" pitchFamily="34" charset="0"/>
                <a:cs typeface="Tahoma" pitchFamily="34" charset="0"/>
              </a:rPr>
              <a:t/>
            </a:r>
            <a:br>
              <a:rPr lang="en-US" sz="2200" dirty="0">
                <a:latin typeface="Tahoma" pitchFamily="34" charset="0"/>
                <a:ea typeface="Tahoma" pitchFamily="34" charset="0"/>
                <a:cs typeface="Tahoma" pitchFamily="34" charset="0"/>
              </a:rPr>
            </a:br>
            <a:r>
              <a:rPr lang="en-US" sz="2200" dirty="0">
                <a:latin typeface="Tahoma" pitchFamily="34" charset="0"/>
                <a:ea typeface="Tahoma" pitchFamily="34" charset="0"/>
                <a:cs typeface="Tahoma" pitchFamily="34" charset="0"/>
              </a:rPr>
              <a:t>Lending </a:t>
            </a:r>
            <a:r>
              <a:rPr lang="en-US" sz="2200" dirty="0" smtClean="0">
                <a:latin typeface="Tahoma" pitchFamily="34" charset="0"/>
                <a:ea typeface="Tahoma" pitchFamily="34" charset="0"/>
                <a:cs typeface="Tahoma" pitchFamily="34" charset="0"/>
              </a:rPr>
              <a:t>Limitations</a:t>
            </a:r>
            <a:r>
              <a:rPr lang="en-US" sz="2200" dirty="0">
                <a:latin typeface="Tahoma" pitchFamily="34" charset="0"/>
                <a:ea typeface="Tahoma" pitchFamily="34" charset="0"/>
                <a:cs typeface="Tahoma" pitchFamily="34" charset="0"/>
              </a:rPr>
              <a:t/>
            </a:r>
            <a:br>
              <a:rPr lang="en-US" sz="2200" dirty="0">
                <a:latin typeface="Tahoma" pitchFamily="34" charset="0"/>
                <a:ea typeface="Tahoma" pitchFamily="34" charset="0"/>
                <a:cs typeface="Tahoma" pitchFamily="34" charset="0"/>
              </a:rPr>
            </a:br>
            <a:endParaRPr lang="en-US" sz="2200" dirty="0">
              <a:latin typeface="Tahoma" pitchFamily="34" charset="0"/>
              <a:ea typeface="Tahoma" pitchFamily="34" charset="0"/>
              <a:cs typeface="Tahoma" pitchFamily="34" charset="0"/>
            </a:endParaRPr>
          </a:p>
        </p:txBody>
      </p:sp>
      <p:sp>
        <p:nvSpPr>
          <p:cNvPr id="3" name="Subtitle 2"/>
          <p:cNvSpPr>
            <a:spLocks noGrp="1"/>
          </p:cNvSpPr>
          <p:nvPr>
            <p:ph type="subTitle" idx="1"/>
          </p:nvPr>
        </p:nvSpPr>
        <p:spPr>
          <a:xfrm>
            <a:off x="685800" y="4114800"/>
            <a:ext cx="1524000" cy="457200"/>
          </a:xfrm>
        </p:spPr>
        <p:txBody>
          <a:bodyPr>
            <a:normAutofit fontScale="85000" lnSpcReduction="10000"/>
          </a:bodyPr>
          <a:lstStyle/>
          <a:p>
            <a:pPr algn="l"/>
            <a:r>
              <a:rPr lang="en-US" sz="2000" dirty="0" smtClean="0">
                <a:latin typeface="Tahoma" pitchFamily="34" charset="0"/>
                <a:ea typeface="Tahoma" pitchFamily="34" charset="0"/>
                <a:cs typeface="Tahoma" pitchFamily="34" charset="0"/>
              </a:rPr>
              <a:t>May 26, 2015</a:t>
            </a:r>
            <a:endParaRPr lang="en-US" sz="2000" dirty="0">
              <a:latin typeface="Tahoma" pitchFamily="34" charset="0"/>
              <a:ea typeface="Tahoma" pitchFamily="34" charset="0"/>
              <a:cs typeface="Tahoma" pitchFamily="34" charset="0"/>
            </a:endParaRPr>
          </a:p>
        </p:txBody>
      </p:sp>
      <p:pic>
        <p:nvPicPr>
          <p:cNvPr id="4" name="Picture 2" descr="H:\Brand\PCS_Header.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36980" y="122237"/>
            <a:ext cx="6489700" cy="1096963"/>
          </a:xfrm>
          <a:prstGeom prst="rect">
            <a:avLst/>
          </a:prstGeom>
          <a:noFill/>
          <a:extLst>
            <a:ext uri="{909E8E84-426E-40DD-AFC4-6F175D3DCCD1}">
              <a14:hiddenFill xmlns:a14="http://schemas.microsoft.com/office/drawing/2010/main" xmlns="">
                <a:solidFill>
                  <a:srgbClr val="FFFFFF"/>
                </a:solidFill>
              </a14:hiddenFill>
            </a:ext>
          </a:extLst>
        </p:spPr>
      </p:pic>
      <p:sp>
        <p:nvSpPr>
          <p:cNvPr id="5" name="Slide Number Placeholder 4"/>
          <p:cNvSpPr>
            <a:spLocks noGrp="1"/>
          </p:cNvSpPr>
          <p:nvPr>
            <p:ph type="sldNum" sz="quarter" idx="12"/>
          </p:nvPr>
        </p:nvSpPr>
        <p:spPr/>
        <p:txBody>
          <a:bodyPr/>
          <a:lstStyle/>
          <a:p>
            <a:fld id="{E7B91FB5-152E-4A09-9919-B22A57C3D075}" type="slidenum">
              <a:rPr lang="en-US" smtClean="0"/>
              <a:pPr/>
              <a:t>1</a:t>
            </a:fld>
            <a:endParaRPr lang="en-US" dirty="0"/>
          </a:p>
        </p:txBody>
      </p:sp>
    </p:spTree>
    <p:extLst>
      <p:ext uri="{BB962C8B-B14F-4D97-AF65-F5344CB8AC3E}">
        <p14:creationId xmlns:p14="http://schemas.microsoft.com/office/powerpoint/2010/main" xmlns="" val="1452168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Brand\PCS_Header.jpg"/>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5149" r="28958"/>
          <a:stretch/>
        </p:blipFill>
        <p:spPr bwMode="auto">
          <a:xfrm>
            <a:off x="-152400" y="0"/>
            <a:ext cx="2472366" cy="605214"/>
          </a:xfrm>
          <a:prstGeom prst="rect">
            <a:avLst/>
          </a:prstGeom>
          <a:noFill/>
          <a:extLst>
            <a:ext uri="{909E8E84-426E-40DD-AFC4-6F175D3DCCD1}">
              <a14:hiddenFill xmlns:a14="http://schemas.microsoft.com/office/drawing/2010/main" xmlns="">
                <a:solidFill>
                  <a:srgbClr val="FFFFFF"/>
                </a:solidFill>
              </a14:hiddenFill>
            </a:ext>
          </a:extLst>
        </p:spPr>
      </p:pic>
      <p:cxnSp>
        <p:nvCxnSpPr>
          <p:cNvPr id="5" name="Straight Connector 4"/>
          <p:cNvCxnSpPr/>
          <p:nvPr/>
        </p:nvCxnSpPr>
        <p:spPr>
          <a:xfrm>
            <a:off x="914400" y="685800"/>
            <a:ext cx="7239000" cy="0"/>
          </a:xfrm>
          <a:prstGeom prst="line">
            <a:avLst/>
          </a:prstGeom>
          <a:ln w="3175"/>
        </p:spPr>
        <p:style>
          <a:lnRef idx="1">
            <a:schemeClr val="accent1"/>
          </a:lnRef>
          <a:fillRef idx="0">
            <a:schemeClr val="accent1"/>
          </a:fillRef>
          <a:effectRef idx="0">
            <a:schemeClr val="accent1"/>
          </a:effectRef>
          <a:fontRef idx="minor">
            <a:schemeClr val="tx1"/>
          </a:fontRef>
        </p:style>
      </p:cxnSp>
      <p:sp>
        <p:nvSpPr>
          <p:cNvPr id="6" name="Rectangle 5"/>
          <p:cNvSpPr>
            <a:spLocks noChangeArrowheads="1"/>
          </p:cNvSpPr>
          <p:nvPr/>
        </p:nvSpPr>
        <p:spPr bwMode="auto">
          <a:xfrm>
            <a:off x="694890" y="1064281"/>
            <a:ext cx="7678020" cy="452163"/>
          </a:xfrm>
          <a:prstGeom prst="rect">
            <a:avLst/>
          </a:prstGeom>
          <a:noFill/>
          <a:ln w="9525">
            <a:noFill/>
            <a:miter lim="800000"/>
            <a:headEnd/>
            <a:tailEnd/>
          </a:ln>
        </p:spPr>
        <p:txBody>
          <a:bodyPr wrap="square" lIns="82030" tIns="41015" rIns="82030" bIns="41015">
            <a:spAutoFit/>
          </a:bodyPr>
          <a:lstStyle/>
          <a:p>
            <a:pPr marL="0" lvl="2" algn="ctr" defTabSz="912862" fontAlgn="base">
              <a:spcAft>
                <a:spcPct val="0"/>
              </a:spcAft>
              <a:buClr>
                <a:srgbClr val="4F81BD">
                  <a:lumMod val="75000"/>
                </a:srgbClr>
              </a:buClr>
              <a:buSzPct val="60000"/>
              <a:defRPr/>
            </a:pPr>
            <a:r>
              <a:rPr lang="en-US" sz="2400" b="1" dirty="0">
                <a:solidFill>
                  <a:srgbClr val="002060"/>
                </a:solidFill>
                <a:latin typeface="Times New Roman" panose="02020603050405020304" pitchFamily="18" charset="0"/>
                <a:ea typeface="ＭＳ Ｐゴシック" pitchFamily="80" charset="-128"/>
                <a:cs typeface="Times New Roman" panose="02020603050405020304" pitchFamily="18" charset="0"/>
              </a:rPr>
              <a:t>Grantor </a:t>
            </a:r>
            <a:r>
              <a:rPr lang="en-US" sz="2400" b="1" dirty="0" smtClean="0">
                <a:solidFill>
                  <a:srgbClr val="002060"/>
                </a:solidFill>
                <a:latin typeface="Times New Roman" panose="02020603050405020304" pitchFamily="18" charset="0"/>
                <a:ea typeface="ＭＳ Ｐゴシック" pitchFamily="80" charset="-128"/>
                <a:cs typeface="Times New Roman" panose="02020603050405020304" pitchFamily="18" charset="0"/>
              </a:rPr>
              <a:t>Trusts</a:t>
            </a:r>
            <a:endParaRPr lang="en-US" sz="2400" dirty="0">
              <a:solidFill>
                <a:srgbClr val="002060"/>
              </a:solidFill>
              <a:latin typeface="Times New Roman" panose="02020603050405020304" pitchFamily="18" charset="0"/>
              <a:ea typeface="ＭＳ Ｐゴシック" pitchFamily="80" charset="-128"/>
              <a:cs typeface="Times New Roman" panose="02020603050405020304" pitchFamily="18" charset="0"/>
            </a:endParaRPr>
          </a:p>
        </p:txBody>
      </p:sp>
      <p:sp>
        <p:nvSpPr>
          <p:cNvPr id="17" name="Slide Number Placeholder 16"/>
          <p:cNvSpPr>
            <a:spLocks noGrp="1"/>
          </p:cNvSpPr>
          <p:nvPr>
            <p:ph type="sldNum" sz="quarter" idx="12"/>
          </p:nvPr>
        </p:nvSpPr>
        <p:spPr/>
        <p:txBody>
          <a:bodyPr/>
          <a:lstStyle/>
          <a:p>
            <a:fld id="{E7B91FB5-152E-4A09-9919-B22A57C3D075}" type="slidenum">
              <a:rPr lang="en-US" smtClean="0"/>
              <a:pPr/>
              <a:t>10</a:t>
            </a:fld>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xmlns="" val="3788917554"/>
              </p:ext>
            </p:extLst>
          </p:nvPr>
        </p:nvGraphicFramePr>
        <p:xfrm>
          <a:off x="1908810" y="2133600"/>
          <a:ext cx="5787390" cy="3070701"/>
        </p:xfrm>
        <a:graphic>
          <a:graphicData uri="http://schemas.openxmlformats.org/drawingml/2006/table">
            <a:tbl>
              <a:tblPr firstRow="1" firstCol="1" bandRow="1"/>
              <a:tblGrid>
                <a:gridCol w="5787390"/>
              </a:tblGrid>
              <a:tr h="3070701">
                <a:tc>
                  <a:txBody>
                    <a:bodyPr/>
                    <a:lstStyle/>
                    <a:p>
                      <a:pPr marL="0" marR="0">
                        <a:spcBef>
                          <a:spcPts val="0"/>
                        </a:spcBef>
                        <a:spcAft>
                          <a:spcPts val="0"/>
                        </a:spcAft>
                      </a:pPr>
                      <a:r>
                        <a:rPr lang="en-US" sz="1200" b="1" dirty="0">
                          <a:effectLst/>
                          <a:latin typeface="Times New Roman"/>
                          <a:ea typeface="Times New Roman"/>
                          <a:cs typeface="Times New Roman"/>
                        </a:rPr>
                        <a:t>26 U.S.C. §2038</a:t>
                      </a:r>
                      <a:endParaRPr lang="en-US" sz="1200" dirty="0">
                        <a:effectLst/>
                        <a:latin typeface="Calibri"/>
                        <a:ea typeface="Calibri"/>
                        <a:cs typeface="Times New Roman"/>
                      </a:endParaRPr>
                    </a:p>
                    <a:p>
                      <a:pPr marL="0" marR="0">
                        <a:spcBef>
                          <a:spcPts val="0"/>
                        </a:spcBef>
                        <a:spcAft>
                          <a:spcPts val="0"/>
                        </a:spcAft>
                      </a:pPr>
                      <a:r>
                        <a:rPr lang="en-US" sz="1200" b="1" dirty="0">
                          <a:effectLst/>
                          <a:latin typeface="Times New Roman"/>
                          <a:ea typeface="Times New Roman"/>
                          <a:cs typeface="Times New Roman"/>
                        </a:rPr>
                        <a:t> </a:t>
                      </a:r>
                      <a:endParaRPr lang="en-US" sz="1200" dirty="0">
                        <a:effectLst/>
                        <a:latin typeface="Calibri"/>
                        <a:ea typeface="Calibri"/>
                        <a:cs typeface="Times New Roman"/>
                      </a:endParaRPr>
                    </a:p>
                    <a:p>
                      <a:pPr marL="0" marR="0">
                        <a:spcBef>
                          <a:spcPts val="0"/>
                        </a:spcBef>
                        <a:spcAft>
                          <a:spcPts val="0"/>
                        </a:spcAft>
                      </a:pPr>
                      <a:r>
                        <a:rPr lang="en-US" sz="1200" b="1" dirty="0">
                          <a:effectLst/>
                          <a:latin typeface="Times New Roman"/>
                          <a:ea typeface="Times New Roman"/>
                          <a:cs typeface="Times New Roman"/>
                        </a:rPr>
                        <a:t>(a)</a:t>
                      </a:r>
                      <a:r>
                        <a:rPr lang="en-US" sz="1200" dirty="0">
                          <a:effectLst/>
                          <a:latin typeface="Times New Roman"/>
                          <a:ea typeface="Times New Roman"/>
                          <a:cs typeface="Times New Roman"/>
                        </a:rPr>
                        <a:t> </a:t>
                      </a:r>
                      <a:r>
                        <a:rPr lang="en-US" sz="1200" b="1" dirty="0">
                          <a:effectLst/>
                          <a:latin typeface="Times New Roman"/>
                          <a:ea typeface="Times New Roman"/>
                          <a:cs typeface="Times New Roman"/>
                        </a:rPr>
                        <a:t>In general</a:t>
                      </a:r>
                      <a:endParaRPr lang="en-US" sz="1200" dirty="0">
                        <a:effectLst/>
                        <a:latin typeface="Calibri"/>
                        <a:ea typeface="Calibri"/>
                        <a:cs typeface="Times New Roman"/>
                      </a:endParaRPr>
                    </a:p>
                    <a:p>
                      <a:pPr marL="0" marR="0">
                        <a:spcBef>
                          <a:spcPts val="0"/>
                        </a:spcBef>
                        <a:spcAft>
                          <a:spcPts val="0"/>
                        </a:spcAft>
                      </a:pPr>
                      <a:r>
                        <a:rPr lang="en-US" sz="1200" dirty="0">
                          <a:effectLst/>
                          <a:latin typeface="Times New Roman"/>
                          <a:ea typeface="Times New Roman"/>
                          <a:cs typeface="Times New Roman"/>
                        </a:rPr>
                        <a:t> </a:t>
                      </a:r>
                      <a:endParaRPr lang="en-US" sz="1200" dirty="0">
                        <a:effectLst/>
                        <a:latin typeface="Calibri"/>
                        <a:ea typeface="Calibri"/>
                        <a:cs typeface="Times New Roman"/>
                      </a:endParaRPr>
                    </a:p>
                    <a:p>
                      <a:pPr marL="0" marR="0">
                        <a:spcBef>
                          <a:spcPts val="0"/>
                        </a:spcBef>
                        <a:spcAft>
                          <a:spcPts val="0"/>
                        </a:spcAft>
                      </a:pPr>
                      <a:r>
                        <a:rPr lang="en-US" sz="1200" dirty="0">
                          <a:effectLst/>
                          <a:latin typeface="Times New Roman"/>
                          <a:ea typeface="Times New Roman"/>
                          <a:cs typeface="Times New Roman"/>
                        </a:rPr>
                        <a:t>The value of the gross estate shall include the value of all property —</a:t>
                      </a:r>
                      <a:endParaRPr lang="en-US" sz="1200" dirty="0">
                        <a:effectLst/>
                        <a:latin typeface="Calibri"/>
                        <a:ea typeface="Calibri"/>
                        <a:cs typeface="Times New Roman"/>
                      </a:endParaRPr>
                    </a:p>
                    <a:p>
                      <a:pPr marL="0" marR="0">
                        <a:spcBef>
                          <a:spcPts val="0"/>
                        </a:spcBef>
                        <a:spcAft>
                          <a:spcPts val="0"/>
                        </a:spcAft>
                      </a:pPr>
                      <a:r>
                        <a:rPr lang="en-US" sz="1200" b="1" dirty="0">
                          <a:effectLst/>
                          <a:latin typeface="Times New Roman"/>
                          <a:ea typeface="Times New Roman"/>
                          <a:cs typeface="Times New Roman"/>
                        </a:rPr>
                        <a:t> </a:t>
                      </a:r>
                      <a:endParaRPr lang="en-US" sz="1200" dirty="0">
                        <a:effectLst/>
                        <a:latin typeface="Calibri"/>
                        <a:ea typeface="Calibri"/>
                        <a:cs typeface="Times New Roman"/>
                      </a:endParaRPr>
                    </a:p>
                    <a:p>
                      <a:pPr marL="0" marR="0">
                        <a:spcBef>
                          <a:spcPts val="0"/>
                        </a:spcBef>
                        <a:spcAft>
                          <a:spcPts val="0"/>
                        </a:spcAft>
                      </a:pPr>
                      <a:r>
                        <a:rPr lang="en-US" sz="1200" b="1" dirty="0">
                          <a:effectLst/>
                          <a:latin typeface="Times New Roman"/>
                          <a:ea typeface="Times New Roman"/>
                          <a:cs typeface="Times New Roman"/>
                        </a:rPr>
                        <a:t>(1)</a:t>
                      </a:r>
                      <a:r>
                        <a:rPr lang="en-US" sz="1200" dirty="0">
                          <a:effectLst/>
                          <a:latin typeface="Times New Roman"/>
                          <a:ea typeface="Times New Roman"/>
                          <a:cs typeface="Times New Roman"/>
                        </a:rPr>
                        <a:t> </a:t>
                      </a:r>
                      <a:r>
                        <a:rPr lang="en-US" sz="1200" b="1" dirty="0">
                          <a:effectLst/>
                          <a:latin typeface="Times New Roman"/>
                          <a:ea typeface="Times New Roman"/>
                          <a:cs typeface="Times New Roman"/>
                        </a:rPr>
                        <a:t>Transfers after June 22, 1936</a:t>
                      </a:r>
                      <a:endParaRPr lang="en-US" sz="1200" dirty="0">
                        <a:effectLst/>
                        <a:latin typeface="Calibri"/>
                        <a:ea typeface="Calibri"/>
                        <a:cs typeface="Times New Roman"/>
                      </a:endParaRPr>
                    </a:p>
                    <a:p>
                      <a:pPr marL="0" marR="0">
                        <a:spcBef>
                          <a:spcPts val="0"/>
                        </a:spcBef>
                        <a:spcAft>
                          <a:spcPts val="0"/>
                        </a:spcAft>
                      </a:pPr>
                      <a:r>
                        <a:rPr lang="en-US" sz="1200" dirty="0">
                          <a:effectLst/>
                          <a:latin typeface="Times New Roman"/>
                          <a:ea typeface="Times New Roman"/>
                          <a:cs typeface="Times New Roman"/>
                        </a:rPr>
                        <a:t> </a:t>
                      </a:r>
                      <a:endParaRPr lang="en-US" sz="1200" dirty="0">
                        <a:effectLst/>
                        <a:latin typeface="Calibri"/>
                        <a:ea typeface="Calibri"/>
                        <a:cs typeface="Times New Roman"/>
                      </a:endParaRPr>
                    </a:p>
                    <a:p>
                      <a:pPr marL="0" marR="0">
                        <a:spcBef>
                          <a:spcPts val="0"/>
                        </a:spcBef>
                        <a:spcAft>
                          <a:spcPts val="0"/>
                        </a:spcAft>
                      </a:pPr>
                      <a:r>
                        <a:rPr lang="en-US" sz="1200" dirty="0">
                          <a:effectLst/>
                          <a:latin typeface="Times New Roman"/>
                          <a:ea typeface="Times New Roman"/>
                          <a:cs typeface="Times New Roman"/>
                        </a:rPr>
                        <a:t>To the extent of any interest therein of which the decedent has at any time made a transfer (except in case of a bona fide sale for an adequate and full consideration in money or money’s worth), by trust or otherwise, where the enjoyment thereof was subject at the date of his death to any change through the exercise of a power (in whatever capacity exercisable) by the decedent alone or by the decedent in conjunction with any other person (without regard to when or from what source the decedent acquired such power), to alter, amend, revoke, or terminate, or where any such power is relinquished during the 3 year period ending on the date of the decedent’s death.</a:t>
                      </a:r>
                      <a:endParaRPr lang="en-US" sz="12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30277772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Brand\PCS_Header.jpg"/>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5149" r="28958"/>
          <a:stretch/>
        </p:blipFill>
        <p:spPr bwMode="auto">
          <a:xfrm>
            <a:off x="-152400" y="0"/>
            <a:ext cx="2472366" cy="605214"/>
          </a:xfrm>
          <a:prstGeom prst="rect">
            <a:avLst/>
          </a:prstGeom>
          <a:noFill/>
          <a:extLst>
            <a:ext uri="{909E8E84-426E-40DD-AFC4-6F175D3DCCD1}">
              <a14:hiddenFill xmlns:a14="http://schemas.microsoft.com/office/drawing/2010/main" xmlns="">
                <a:solidFill>
                  <a:srgbClr val="FFFFFF"/>
                </a:solidFill>
              </a14:hiddenFill>
            </a:ext>
          </a:extLst>
        </p:spPr>
      </p:pic>
      <p:cxnSp>
        <p:nvCxnSpPr>
          <p:cNvPr id="5" name="Straight Connector 4"/>
          <p:cNvCxnSpPr/>
          <p:nvPr/>
        </p:nvCxnSpPr>
        <p:spPr>
          <a:xfrm>
            <a:off x="914400" y="685800"/>
            <a:ext cx="7239000" cy="0"/>
          </a:xfrm>
          <a:prstGeom prst="line">
            <a:avLst/>
          </a:prstGeom>
          <a:ln w="3175"/>
        </p:spPr>
        <p:style>
          <a:lnRef idx="1">
            <a:schemeClr val="accent1"/>
          </a:lnRef>
          <a:fillRef idx="0">
            <a:schemeClr val="accent1"/>
          </a:fillRef>
          <a:effectRef idx="0">
            <a:schemeClr val="accent1"/>
          </a:effectRef>
          <a:fontRef idx="minor">
            <a:schemeClr val="tx1"/>
          </a:fontRef>
        </p:style>
      </p:cxnSp>
      <p:sp>
        <p:nvSpPr>
          <p:cNvPr id="6" name="Rectangle 5"/>
          <p:cNvSpPr>
            <a:spLocks noChangeArrowheads="1"/>
          </p:cNvSpPr>
          <p:nvPr/>
        </p:nvSpPr>
        <p:spPr bwMode="auto">
          <a:xfrm>
            <a:off x="694890" y="762000"/>
            <a:ext cx="7678020" cy="452163"/>
          </a:xfrm>
          <a:prstGeom prst="rect">
            <a:avLst/>
          </a:prstGeom>
          <a:noFill/>
          <a:ln w="9525">
            <a:noFill/>
            <a:miter lim="800000"/>
            <a:headEnd/>
            <a:tailEnd/>
          </a:ln>
        </p:spPr>
        <p:txBody>
          <a:bodyPr wrap="square" lIns="82030" tIns="41015" rIns="82030" bIns="41015">
            <a:spAutoFit/>
          </a:bodyPr>
          <a:lstStyle/>
          <a:p>
            <a:pPr marL="0" lvl="2" algn="ctr" defTabSz="912862" fontAlgn="base">
              <a:spcAft>
                <a:spcPct val="0"/>
              </a:spcAft>
              <a:buClr>
                <a:srgbClr val="4F81BD">
                  <a:lumMod val="75000"/>
                </a:srgbClr>
              </a:buClr>
              <a:buSzPct val="60000"/>
              <a:defRPr/>
            </a:pPr>
            <a:r>
              <a:rPr lang="en-US" sz="2400" b="1" dirty="0">
                <a:solidFill>
                  <a:srgbClr val="002060"/>
                </a:solidFill>
                <a:latin typeface="Times New Roman" panose="02020603050405020304" pitchFamily="18" charset="0"/>
                <a:ea typeface="ＭＳ Ｐゴシック" pitchFamily="80" charset="-128"/>
                <a:cs typeface="Times New Roman" panose="02020603050405020304" pitchFamily="18" charset="0"/>
              </a:rPr>
              <a:t>Grantor </a:t>
            </a:r>
            <a:r>
              <a:rPr lang="en-US" sz="2400" b="1" dirty="0" smtClean="0">
                <a:solidFill>
                  <a:srgbClr val="002060"/>
                </a:solidFill>
                <a:latin typeface="Times New Roman" panose="02020603050405020304" pitchFamily="18" charset="0"/>
                <a:ea typeface="ＭＳ Ｐゴシック" pitchFamily="80" charset="-128"/>
                <a:cs typeface="Times New Roman" panose="02020603050405020304" pitchFamily="18" charset="0"/>
              </a:rPr>
              <a:t>Trusts</a:t>
            </a:r>
            <a:endParaRPr lang="en-US" sz="2400" dirty="0">
              <a:solidFill>
                <a:srgbClr val="002060"/>
              </a:solidFill>
              <a:latin typeface="Times New Roman" panose="02020603050405020304" pitchFamily="18" charset="0"/>
              <a:ea typeface="ＭＳ Ｐゴシック" pitchFamily="80" charset="-128"/>
              <a:cs typeface="Times New Roman" panose="02020603050405020304" pitchFamily="18" charset="0"/>
            </a:endParaRPr>
          </a:p>
        </p:txBody>
      </p:sp>
      <p:sp>
        <p:nvSpPr>
          <p:cNvPr id="17" name="Slide Number Placeholder 16"/>
          <p:cNvSpPr>
            <a:spLocks noGrp="1"/>
          </p:cNvSpPr>
          <p:nvPr>
            <p:ph type="sldNum" sz="quarter" idx="12"/>
          </p:nvPr>
        </p:nvSpPr>
        <p:spPr/>
        <p:txBody>
          <a:bodyPr/>
          <a:lstStyle/>
          <a:p>
            <a:fld id="{E7B91FB5-152E-4A09-9919-B22A57C3D075}" type="slidenum">
              <a:rPr lang="en-US" smtClean="0"/>
              <a:pPr/>
              <a:t>11</a:t>
            </a:fld>
            <a:endParaRPr lang="en-US" dirty="0"/>
          </a:p>
        </p:txBody>
      </p:sp>
      <p:sp>
        <p:nvSpPr>
          <p:cNvPr id="7" name="TextBox 6"/>
          <p:cNvSpPr txBox="1"/>
          <p:nvPr/>
        </p:nvSpPr>
        <p:spPr>
          <a:xfrm>
            <a:off x="400664" y="1214163"/>
            <a:ext cx="8286136" cy="523220"/>
          </a:xfrm>
          <a:prstGeom prst="rect">
            <a:avLst/>
          </a:prstGeom>
          <a:noFill/>
        </p:spPr>
        <p:txBody>
          <a:bodyPr wrap="square" rtlCol="0">
            <a:spAutoFit/>
          </a:bodyPr>
          <a:lstStyle/>
          <a:p>
            <a:pPr marL="0" lvl="2" defTabSz="912862" fontAlgn="base">
              <a:spcAft>
                <a:spcPct val="0"/>
              </a:spcAft>
              <a:buClr>
                <a:srgbClr val="4F81BD">
                  <a:lumMod val="75000"/>
                </a:srgbClr>
              </a:buClr>
              <a:buSzPct val="60000"/>
              <a:defRPr/>
            </a:pPr>
            <a:r>
              <a:rPr lang="en-US" sz="14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Rev</a:t>
            </a:r>
            <a:r>
              <a:rPr lang="en-US" sz="1400" dirty="0">
                <a:solidFill>
                  <a:prstClr val="black"/>
                </a:solidFill>
                <a:latin typeface="Times New Roman" panose="02020603050405020304" pitchFamily="18" charset="0"/>
                <a:ea typeface="ＭＳ Ｐゴシック" pitchFamily="80" charset="-128"/>
                <a:cs typeface="Times New Roman" panose="02020603050405020304" pitchFamily="18" charset="0"/>
              </a:rPr>
              <a:t>. Rul. 2011-28 – “Power of substitution” [§675(4)(C)] does not cause life insurance owned by an ILIT to be included in the gross estate under §2042 (“incident of ownership</a:t>
            </a:r>
            <a:r>
              <a:rPr lang="en-US" sz="14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 </a:t>
            </a:r>
            <a:endParaRPr lang="en-US" sz="1400" dirty="0">
              <a:solidFill>
                <a:prstClr val="black"/>
              </a:solidFill>
              <a:latin typeface="Times New Roman" panose="02020603050405020304" pitchFamily="18" charset="0"/>
              <a:ea typeface="ＭＳ Ｐゴシック" pitchFamily="80" charset="-128"/>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xmlns="" val="3445394224"/>
              </p:ext>
            </p:extLst>
          </p:nvPr>
        </p:nvGraphicFramePr>
        <p:xfrm>
          <a:off x="1924624" y="1905000"/>
          <a:ext cx="5847775" cy="4587240"/>
        </p:xfrm>
        <a:graphic>
          <a:graphicData uri="http://schemas.openxmlformats.org/drawingml/2006/table">
            <a:tbl>
              <a:tblPr firstRow="1" firstCol="1" bandRow="1"/>
              <a:tblGrid>
                <a:gridCol w="5847775"/>
              </a:tblGrid>
              <a:tr h="4587240">
                <a:tc>
                  <a:txBody>
                    <a:bodyPr/>
                    <a:lstStyle/>
                    <a:p>
                      <a:pPr marL="0" marR="0">
                        <a:spcBef>
                          <a:spcPts val="0"/>
                        </a:spcBef>
                        <a:spcAft>
                          <a:spcPts val="0"/>
                        </a:spcAft>
                      </a:pPr>
                      <a:endParaRPr lang="en-US" sz="1200" b="1" dirty="0" smtClean="0">
                        <a:effectLst/>
                        <a:latin typeface="Times New Roman"/>
                        <a:ea typeface="Times New Roman"/>
                        <a:cs typeface="Times New Roman"/>
                      </a:endParaRPr>
                    </a:p>
                    <a:p>
                      <a:pPr marL="0" marR="0">
                        <a:spcBef>
                          <a:spcPts val="0"/>
                        </a:spcBef>
                        <a:spcAft>
                          <a:spcPts val="0"/>
                        </a:spcAft>
                      </a:pPr>
                      <a:r>
                        <a:rPr lang="en-US" sz="1200" b="1" dirty="0" smtClean="0">
                          <a:effectLst/>
                          <a:latin typeface="Times New Roman"/>
                          <a:ea typeface="Times New Roman"/>
                          <a:cs typeface="Times New Roman"/>
                        </a:rPr>
                        <a:t>26 </a:t>
                      </a:r>
                      <a:r>
                        <a:rPr lang="en-US" sz="1200" b="1" dirty="0">
                          <a:effectLst/>
                          <a:latin typeface="Times New Roman"/>
                          <a:ea typeface="Times New Roman"/>
                          <a:cs typeface="Times New Roman"/>
                        </a:rPr>
                        <a:t>U.S.C. §</a:t>
                      </a:r>
                      <a:r>
                        <a:rPr lang="en-US" sz="1200" b="1" dirty="0" smtClean="0">
                          <a:effectLst/>
                          <a:latin typeface="Times New Roman"/>
                          <a:ea typeface="Times New Roman"/>
                          <a:cs typeface="Times New Roman"/>
                        </a:rPr>
                        <a:t>2038</a:t>
                      </a:r>
                      <a:endParaRPr lang="en-US" sz="1200" dirty="0">
                        <a:effectLst/>
                        <a:latin typeface="Calibri"/>
                        <a:ea typeface="Calibri"/>
                        <a:cs typeface="Times New Roman"/>
                      </a:endParaRPr>
                    </a:p>
                    <a:p>
                      <a:pPr marL="0" marR="0">
                        <a:spcBef>
                          <a:spcPts val="0"/>
                        </a:spcBef>
                        <a:spcAft>
                          <a:spcPts val="0"/>
                        </a:spcAft>
                      </a:pPr>
                      <a:r>
                        <a:rPr lang="en-US" sz="1200" dirty="0">
                          <a:solidFill>
                            <a:srgbClr val="333333"/>
                          </a:solidFill>
                          <a:effectLst/>
                          <a:latin typeface="Times New Roman"/>
                          <a:ea typeface="Times New Roman"/>
                          <a:cs typeface="Times New Roman"/>
                        </a:rPr>
                        <a:t>The value of the gross estate shall include the value of all property— </a:t>
                      </a:r>
                      <a:endParaRPr lang="en-US" sz="1200" dirty="0">
                        <a:effectLst/>
                        <a:latin typeface="Calibri"/>
                        <a:ea typeface="Calibri"/>
                        <a:cs typeface="Times New Roman"/>
                      </a:endParaRPr>
                    </a:p>
                    <a:p>
                      <a:pPr marL="0" marR="0">
                        <a:spcBef>
                          <a:spcPts val="0"/>
                        </a:spcBef>
                        <a:spcAft>
                          <a:spcPts val="0"/>
                        </a:spcAft>
                      </a:pPr>
                      <a:r>
                        <a:rPr lang="en-US" sz="1200" b="1" dirty="0">
                          <a:solidFill>
                            <a:srgbClr val="333333"/>
                          </a:solidFill>
                          <a:effectLst/>
                          <a:latin typeface="Times New Roman"/>
                          <a:ea typeface="Times New Roman"/>
                          <a:cs typeface="Times New Roman"/>
                        </a:rPr>
                        <a:t> </a:t>
                      </a:r>
                      <a:endParaRPr lang="en-US" sz="1200" dirty="0">
                        <a:effectLst/>
                        <a:latin typeface="Calibri"/>
                        <a:ea typeface="Calibri"/>
                        <a:cs typeface="Times New Roman"/>
                      </a:endParaRPr>
                    </a:p>
                    <a:p>
                      <a:pPr marL="0" marR="0">
                        <a:spcBef>
                          <a:spcPts val="0"/>
                        </a:spcBef>
                        <a:spcAft>
                          <a:spcPts val="0"/>
                        </a:spcAft>
                      </a:pPr>
                      <a:r>
                        <a:rPr lang="en-US" sz="1200" b="1" dirty="0">
                          <a:solidFill>
                            <a:srgbClr val="333333"/>
                          </a:solidFill>
                          <a:effectLst/>
                          <a:latin typeface="Times New Roman"/>
                          <a:ea typeface="Times New Roman"/>
                          <a:cs typeface="Times New Roman"/>
                        </a:rPr>
                        <a:t>(1)</a:t>
                      </a:r>
                      <a:r>
                        <a:rPr lang="en-US" sz="1200" dirty="0">
                          <a:solidFill>
                            <a:srgbClr val="333333"/>
                          </a:solidFill>
                          <a:effectLst/>
                          <a:latin typeface="Times New Roman"/>
                          <a:ea typeface="Times New Roman"/>
                          <a:cs typeface="Times New Roman"/>
                        </a:rPr>
                        <a:t> </a:t>
                      </a:r>
                      <a:r>
                        <a:rPr lang="en-US" sz="1200" b="1" dirty="0">
                          <a:solidFill>
                            <a:srgbClr val="333333"/>
                          </a:solidFill>
                          <a:effectLst/>
                          <a:latin typeface="Times New Roman"/>
                          <a:ea typeface="Times New Roman"/>
                          <a:cs typeface="Times New Roman"/>
                        </a:rPr>
                        <a:t>Receivable by the executor </a:t>
                      </a:r>
                      <a:endParaRPr lang="en-US" sz="1200" dirty="0">
                        <a:effectLst/>
                        <a:latin typeface="Calibri"/>
                        <a:ea typeface="Calibri"/>
                        <a:cs typeface="Times New Roman"/>
                      </a:endParaRPr>
                    </a:p>
                    <a:p>
                      <a:pPr marL="0" marR="0">
                        <a:spcBef>
                          <a:spcPts val="0"/>
                        </a:spcBef>
                        <a:spcAft>
                          <a:spcPts val="0"/>
                        </a:spcAft>
                      </a:pPr>
                      <a:r>
                        <a:rPr lang="en-US" sz="1200" dirty="0">
                          <a:solidFill>
                            <a:srgbClr val="333333"/>
                          </a:solidFill>
                          <a:effectLst/>
                          <a:latin typeface="Times New Roman"/>
                          <a:ea typeface="Times New Roman"/>
                          <a:cs typeface="Times New Roman"/>
                        </a:rPr>
                        <a:t>To the extent of the amount receivable by the executor as insurance under policies on the life of the decedent. </a:t>
                      </a:r>
                      <a:endParaRPr lang="en-US" sz="1200" dirty="0">
                        <a:effectLst/>
                        <a:latin typeface="Calibri"/>
                        <a:ea typeface="Calibri"/>
                        <a:cs typeface="Times New Roman"/>
                      </a:endParaRPr>
                    </a:p>
                    <a:p>
                      <a:pPr marL="0" marR="0">
                        <a:spcBef>
                          <a:spcPts val="0"/>
                        </a:spcBef>
                        <a:spcAft>
                          <a:spcPts val="0"/>
                        </a:spcAft>
                      </a:pPr>
                      <a:r>
                        <a:rPr lang="en-US" sz="1200" b="1" dirty="0">
                          <a:solidFill>
                            <a:srgbClr val="333333"/>
                          </a:solidFill>
                          <a:effectLst/>
                          <a:latin typeface="Times New Roman"/>
                          <a:ea typeface="Times New Roman"/>
                          <a:cs typeface="Times New Roman"/>
                        </a:rPr>
                        <a:t> </a:t>
                      </a:r>
                      <a:endParaRPr lang="en-US" sz="1200" dirty="0">
                        <a:effectLst/>
                        <a:latin typeface="Calibri"/>
                        <a:ea typeface="Calibri"/>
                        <a:cs typeface="Times New Roman"/>
                      </a:endParaRPr>
                    </a:p>
                    <a:p>
                      <a:pPr marL="0" marR="0">
                        <a:spcBef>
                          <a:spcPts val="0"/>
                        </a:spcBef>
                        <a:spcAft>
                          <a:spcPts val="0"/>
                        </a:spcAft>
                      </a:pPr>
                      <a:r>
                        <a:rPr lang="en-US" sz="1200" b="1" dirty="0">
                          <a:solidFill>
                            <a:srgbClr val="333333"/>
                          </a:solidFill>
                          <a:effectLst/>
                          <a:latin typeface="Times New Roman"/>
                          <a:ea typeface="Times New Roman"/>
                          <a:cs typeface="Times New Roman"/>
                        </a:rPr>
                        <a:t>(2)</a:t>
                      </a:r>
                      <a:r>
                        <a:rPr lang="en-US" sz="1200" dirty="0">
                          <a:solidFill>
                            <a:srgbClr val="333333"/>
                          </a:solidFill>
                          <a:effectLst/>
                          <a:latin typeface="Times New Roman"/>
                          <a:ea typeface="Times New Roman"/>
                          <a:cs typeface="Times New Roman"/>
                        </a:rPr>
                        <a:t> </a:t>
                      </a:r>
                      <a:r>
                        <a:rPr lang="en-US" sz="1200" b="1" dirty="0">
                          <a:solidFill>
                            <a:srgbClr val="333333"/>
                          </a:solidFill>
                          <a:effectLst/>
                          <a:latin typeface="Times New Roman"/>
                          <a:ea typeface="Times New Roman"/>
                          <a:cs typeface="Times New Roman"/>
                        </a:rPr>
                        <a:t>Receivable by other beneficiaries </a:t>
                      </a:r>
                      <a:endParaRPr lang="en-US" sz="1200" dirty="0">
                        <a:effectLst/>
                        <a:latin typeface="Calibri"/>
                        <a:ea typeface="Calibri"/>
                        <a:cs typeface="Times New Roman"/>
                      </a:endParaRPr>
                    </a:p>
                    <a:p>
                      <a:pPr marL="0" marR="0">
                        <a:spcBef>
                          <a:spcPts val="0"/>
                        </a:spcBef>
                        <a:spcAft>
                          <a:spcPts val="0"/>
                        </a:spcAft>
                      </a:pPr>
                      <a:r>
                        <a:rPr lang="en-US" sz="1200" dirty="0">
                          <a:solidFill>
                            <a:srgbClr val="333333"/>
                          </a:solidFill>
                          <a:effectLst/>
                          <a:latin typeface="Times New Roman"/>
                          <a:ea typeface="Times New Roman"/>
                          <a:cs typeface="Times New Roman"/>
                        </a:rPr>
                        <a:t>To the extent of the amount receivable by all other beneficiaries as insurance under policies on the life of the decedent with respect to which the decedent possessed at his death any of the incidents of ownership, exercisable either alone or in conjunction with any other person. For purposes of the preceding sentence, the term “incident of ownership” includes a reversionary interest (whether arising by the express terms of the policy or other instrument or by operation of law) only if the value of such reversionary interest exceeded 5 percent of the value of the policy immediately before the death of the decedent. As used in this paragraph, the term “reversionary interest” includes a possibility that the policy, or the proceeds of the policy, may return to the decedent or his estate, or may be subject to a power of disposition by him. The value of a reversionary interest at any time shall be determined (without regard to the fact of the decedent’s death) by usual methods of valuation, including the use of tables of mortality and actuarial principles, pursuant to regulations prescribed by the Secretary. In determining the value of a possibility that the policy or proceeds thereof may be subject to a power of disposition by the decedent, such possibility shall be valued as if it were a possibility that such policy or proceeds may return to the decedent or his estate.</a:t>
                      </a:r>
                      <a:endParaRPr lang="en-US" sz="12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33046834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Brand\PCS_Header.jpg"/>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5149" r="28958"/>
          <a:stretch/>
        </p:blipFill>
        <p:spPr bwMode="auto">
          <a:xfrm>
            <a:off x="-152400" y="0"/>
            <a:ext cx="2472366" cy="605214"/>
          </a:xfrm>
          <a:prstGeom prst="rect">
            <a:avLst/>
          </a:prstGeom>
          <a:noFill/>
          <a:extLst>
            <a:ext uri="{909E8E84-426E-40DD-AFC4-6F175D3DCCD1}">
              <a14:hiddenFill xmlns:a14="http://schemas.microsoft.com/office/drawing/2010/main" xmlns="">
                <a:solidFill>
                  <a:srgbClr val="FFFFFF"/>
                </a:solidFill>
              </a14:hiddenFill>
            </a:ext>
          </a:extLst>
        </p:spPr>
      </p:pic>
      <p:cxnSp>
        <p:nvCxnSpPr>
          <p:cNvPr id="5" name="Straight Connector 4"/>
          <p:cNvCxnSpPr/>
          <p:nvPr/>
        </p:nvCxnSpPr>
        <p:spPr>
          <a:xfrm>
            <a:off x="914400" y="685800"/>
            <a:ext cx="7239000" cy="0"/>
          </a:xfrm>
          <a:prstGeom prst="line">
            <a:avLst/>
          </a:prstGeom>
          <a:ln w="3175"/>
        </p:spPr>
        <p:style>
          <a:lnRef idx="1">
            <a:schemeClr val="accent1"/>
          </a:lnRef>
          <a:fillRef idx="0">
            <a:schemeClr val="accent1"/>
          </a:fillRef>
          <a:effectRef idx="0">
            <a:schemeClr val="accent1"/>
          </a:effectRef>
          <a:fontRef idx="minor">
            <a:schemeClr val="tx1"/>
          </a:fontRef>
        </p:style>
      </p:cxnSp>
      <p:sp>
        <p:nvSpPr>
          <p:cNvPr id="6" name="Rectangle 5"/>
          <p:cNvSpPr>
            <a:spLocks noChangeArrowheads="1"/>
          </p:cNvSpPr>
          <p:nvPr/>
        </p:nvSpPr>
        <p:spPr bwMode="auto">
          <a:xfrm>
            <a:off x="533400" y="1066800"/>
            <a:ext cx="7678020" cy="452163"/>
          </a:xfrm>
          <a:prstGeom prst="rect">
            <a:avLst/>
          </a:prstGeom>
          <a:noFill/>
          <a:ln w="9525">
            <a:noFill/>
            <a:miter lim="800000"/>
            <a:headEnd/>
            <a:tailEnd/>
          </a:ln>
        </p:spPr>
        <p:txBody>
          <a:bodyPr wrap="square" lIns="82030" tIns="41015" rIns="82030" bIns="41015">
            <a:spAutoFit/>
          </a:bodyPr>
          <a:lstStyle/>
          <a:p>
            <a:pPr marL="0" lvl="2" algn="ctr" defTabSz="912862" fontAlgn="base">
              <a:spcAft>
                <a:spcPct val="0"/>
              </a:spcAft>
              <a:buClr>
                <a:srgbClr val="4F81BD">
                  <a:lumMod val="75000"/>
                </a:srgbClr>
              </a:buClr>
              <a:buSzPct val="60000"/>
              <a:defRPr/>
            </a:pPr>
            <a:r>
              <a:rPr lang="en-US" sz="2400" b="1" dirty="0">
                <a:solidFill>
                  <a:srgbClr val="002060"/>
                </a:solidFill>
                <a:latin typeface="Times New Roman" panose="02020603050405020304" pitchFamily="18" charset="0"/>
                <a:ea typeface="ＭＳ Ｐゴシック" pitchFamily="80" charset="-128"/>
                <a:cs typeface="Times New Roman" panose="02020603050405020304" pitchFamily="18" charset="0"/>
              </a:rPr>
              <a:t>Planning </a:t>
            </a:r>
            <a:r>
              <a:rPr lang="en-US" sz="2400" b="1" dirty="0" smtClean="0">
                <a:solidFill>
                  <a:srgbClr val="002060"/>
                </a:solidFill>
                <a:latin typeface="Times New Roman" panose="02020603050405020304" pitchFamily="18" charset="0"/>
                <a:ea typeface="ＭＳ Ｐゴシック" pitchFamily="80" charset="-128"/>
                <a:cs typeface="Times New Roman" panose="02020603050405020304" pitchFamily="18" charset="0"/>
              </a:rPr>
              <a:t>Concept</a:t>
            </a:r>
            <a:endParaRPr lang="en-US" sz="2400" dirty="0">
              <a:solidFill>
                <a:srgbClr val="002060"/>
              </a:solidFill>
              <a:latin typeface="Times New Roman" panose="02020603050405020304" pitchFamily="18" charset="0"/>
              <a:ea typeface="ＭＳ Ｐゴシック" pitchFamily="80" charset="-128"/>
              <a:cs typeface="Times New Roman" panose="02020603050405020304" pitchFamily="18" charset="0"/>
            </a:endParaRPr>
          </a:p>
        </p:txBody>
      </p:sp>
      <p:sp>
        <p:nvSpPr>
          <p:cNvPr id="17" name="Slide Number Placeholder 16"/>
          <p:cNvSpPr>
            <a:spLocks noGrp="1"/>
          </p:cNvSpPr>
          <p:nvPr>
            <p:ph type="sldNum" sz="quarter" idx="12"/>
          </p:nvPr>
        </p:nvSpPr>
        <p:spPr/>
        <p:txBody>
          <a:bodyPr/>
          <a:lstStyle/>
          <a:p>
            <a:fld id="{E7B91FB5-152E-4A09-9919-B22A57C3D075}" type="slidenum">
              <a:rPr lang="en-US" smtClean="0"/>
              <a:pPr/>
              <a:t>12</a:t>
            </a:fld>
            <a:endParaRPr lang="en-US" dirty="0"/>
          </a:p>
        </p:txBody>
      </p:sp>
      <p:sp>
        <p:nvSpPr>
          <p:cNvPr id="7" name="TextBox 6"/>
          <p:cNvSpPr txBox="1"/>
          <p:nvPr/>
        </p:nvSpPr>
        <p:spPr>
          <a:xfrm>
            <a:off x="694890" y="1935539"/>
            <a:ext cx="7972246" cy="4401205"/>
          </a:xfrm>
          <a:prstGeom prst="rect">
            <a:avLst/>
          </a:prstGeom>
          <a:noFill/>
        </p:spPr>
        <p:txBody>
          <a:bodyPr wrap="square" rtlCol="0">
            <a:spAutoFit/>
          </a:bodyPr>
          <a:lstStyle/>
          <a:p>
            <a:pPr marL="342900" marR="0" lvl="0" indent="-342900">
              <a:spcBef>
                <a:spcPts val="0"/>
              </a:spcBef>
              <a:spcAft>
                <a:spcPts val="0"/>
              </a:spcAft>
              <a:buFont typeface="Symbol"/>
              <a:buChar char=""/>
            </a:pPr>
            <a:r>
              <a:rPr lang="en-US" sz="1600" dirty="0">
                <a:latin typeface="Times New Roman"/>
                <a:ea typeface="Times New Roman"/>
                <a:cs typeface="Times New Roman"/>
              </a:rPr>
              <a:t>Exercise the Grantor’s power of substitution by substituting </a:t>
            </a:r>
            <a:r>
              <a:rPr lang="en-US" sz="1600" dirty="0" smtClean="0">
                <a:latin typeface="Times New Roman"/>
                <a:ea typeface="Times New Roman"/>
                <a:cs typeface="Times New Roman"/>
              </a:rPr>
              <a:t>high-basis assets equal </a:t>
            </a:r>
            <a:r>
              <a:rPr lang="en-US" sz="1600" dirty="0">
                <a:latin typeface="Times New Roman"/>
                <a:ea typeface="Times New Roman"/>
                <a:cs typeface="Times New Roman"/>
              </a:rPr>
              <a:t>to the appraised FMV of the trust’s low-basis assets</a:t>
            </a:r>
            <a:r>
              <a:rPr lang="en-US" sz="1600" dirty="0" smtClean="0">
                <a:latin typeface="Times New Roman"/>
                <a:ea typeface="Times New Roman"/>
                <a:cs typeface="Times New Roman"/>
              </a:rPr>
              <a:t>.</a:t>
            </a:r>
          </a:p>
          <a:p>
            <a:pPr marR="0" lvl="0">
              <a:spcBef>
                <a:spcPts val="0"/>
              </a:spcBef>
              <a:spcAft>
                <a:spcPts val="0"/>
              </a:spcAft>
            </a:pPr>
            <a:endParaRPr lang="en-US" sz="1600" dirty="0" smtClean="0">
              <a:latin typeface="Times New Roman"/>
              <a:ea typeface="Times New Roman"/>
              <a:cs typeface="Times New Roman"/>
            </a:endParaRPr>
          </a:p>
          <a:p>
            <a:pPr marR="0" lvl="0">
              <a:spcBef>
                <a:spcPts val="0"/>
              </a:spcBef>
              <a:spcAft>
                <a:spcPts val="0"/>
              </a:spcAft>
            </a:pPr>
            <a:r>
              <a:rPr lang="en-US" sz="1600" dirty="0" smtClean="0">
                <a:latin typeface="Times New Roman"/>
                <a:ea typeface="Times New Roman"/>
                <a:cs typeface="Times New Roman"/>
              </a:rPr>
              <a:t>OR</a:t>
            </a:r>
          </a:p>
          <a:p>
            <a:pPr marR="0" lvl="0">
              <a:spcBef>
                <a:spcPts val="0"/>
              </a:spcBef>
              <a:spcAft>
                <a:spcPts val="0"/>
              </a:spcAft>
            </a:pPr>
            <a:endParaRPr lang="en-US" sz="1600" dirty="0">
              <a:latin typeface="Times New Roman"/>
              <a:ea typeface="Times New Roman"/>
              <a:cs typeface="Times New Roman"/>
            </a:endParaRPr>
          </a:p>
          <a:p>
            <a:pPr marL="342900" marR="0" lvl="0" indent="-342900">
              <a:spcBef>
                <a:spcPts val="0"/>
              </a:spcBef>
              <a:spcAft>
                <a:spcPts val="0"/>
              </a:spcAft>
              <a:buFont typeface="Symbol"/>
              <a:buChar char=""/>
            </a:pPr>
            <a:r>
              <a:rPr lang="en-US" sz="1600" dirty="0" smtClean="0">
                <a:latin typeface="Times New Roman"/>
                <a:ea typeface="Times New Roman"/>
                <a:cs typeface="Times New Roman"/>
              </a:rPr>
              <a:t>Substitute </a:t>
            </a:r>
            <a:r>
              <a:rPr lang="en-US" sz="1600" dirty="0">
                <a:latin typeface="Times New Roman"/>
                <a:ea typeface="Times New Roman"/>
                <a:cs typeface="Times New Roman"/>
              </a:rPr>
              <a:t>cash equal to the appraised FMV of the trust’s low-basis </a:t>
            </a:r>
            <a:r>
              <a:rPr lang="en-US" sz="1600" dirty="0" smtClean="0">
                <a:latin typeface="Times New Roman"/>
                <a:ea typeface="Times New Roman"/>
                <a:cs typeface="Times New Roman"/>
              </a:rPr>
              <a:t>assets.</a:t>
            </a:r>
          </a:p>
          <a:p>
            <a:pPr marR="0" lvl="0">
              <a:spcBef>
                <a:spcPts val="0"/>
              </a:spcBef>
              <a:spcAft>
                <a:spcPts val="0"/>
              </a:spcAft>
            </a:pPr>
            <a:endParaRPr lang="en-US" sz="800" dirty="0">
              <a:ea typeface="Calibri"/>
              <a:cs typeface="Times New Roman"/>
            </a:endParaRPr>
          </a:p>
          <a:p>
            <a:pPr marL="342900" marR="0" lvl="0" indent="-342900">
              <a:spcBef>
                <a:spcPts val="0"/>
              </a:spcBef>
              <a:spcAft>
                <a:spcPts val="0"/>
              </a:spcAft>
              <a:buFont typeface="Symbol"/>
              <a:buChar char=""/>
            </a:pPr>
            <a:r>
              <a:rPr lang="en-US" sz="1600" dirty="0">
                <a:latin typeface="Times New Roman"/>
                <a:ea typeface="Times New Roman"/>
                <a:cs typeface="Times New Roman"/>
              </a:rPr>
              <a:t>Low-basis assets returned to Grantor</a:t>
            </a:r>
            <a:r>
              <a:rPr lang="en-US" sz="1600" dirty="0" smtClean="0">
                <a:latin typeface="Times New Roman"/>
                <a:ea typeface="Times New Roman"/>
                <a:cs typeface="Times New Roman"/>
              </a:rPr>
              <a:t>.</a:t>
            </a:r>
          </a:p>
          <a:p>
            <a:pPr marR="0" lvl="0">
              <a:spcBef>
                <a:spcPts val="0"/>
              </a:spcBef>
              <a:spcAft>
                <a:spcPts val="0"/>
              </a:spcAft>
            </a:pPr>
            <a:endParaRPr lang="en-US" sz="800" dirty="0">
              <a:ea typeface="Calibri"/>
              <a:cs typeface="Times New Roman"/>
            </a:endParaRPr>
          </a:p>
          <a:p>
            <a:pPr marL="342900" marR="0" lvl="0" indent="-342900">
              <a:spcBef>
                <a:spcPts val="0"/>
              </a:spcBef>
              <a:spcAft>
                <a:spcPts val="0"/>
              </a:spcAft>
              <a:buFont typeface="Symbol"/>
              <a:buChar char=""/>
            </a:pPr>
            <a:r>
              <a:rPr lang="en-US" sz="1600" dirty="0">
                <a:latin typeface="Times New Roman"/>
                <a:ea typeface="Times New Roman"/>
                <a:cs typeface="Times New Roman"/>
              </a:rPr>
              <a:t>Trust steps-up its basis to cash</a:t>
            </a:r>
            <a:r>
              <a:rPr lang="en-US" sz="1600" dirty="0" smtClean="0">
                <a:latin typeface="Times New Roman"/>
                <a:ea typeface="Times New Roman"/>
                <a:cs typeface="Times New Roman"/>
              </a:rPr>
              <a:t>.</a:t>
            </a:r>
          </a:p>
          <a:p>
            <a:pPr marR="0" lvl="0">
              <a:spcBef>
                <a:spcPts val="0"/>
              </a:spcBef>
              <a:spcAft>
                <a:spcPts val="0"/>
              </a:spcAft>
            </a:pPr>
            <a:endParaRPr lang="en-US" sz="800" dirty="0">
              <a:ea typeface="Calibri"/>
              <a:cs typeface="Times New Roman"/>
            </a:endParaRPr>
          </a:p>
          <a:p>
            <a:pPr marL="342900" marR="0" lvl="0" indent="-342900">
              <a:spcBef>
                <a:spcPts val="0"/>
              </a:spcBef>
              <a:spcAft>
                <a:spcPts val="0"/>
              </a:spcAft>
              <a:buFont typeface="Symbol"/>
              <a:buChar char=""/>
            </a:pPr>
            <a:r>
              <a:rPr lang="en-US" sz="1600" dirty="0">
                <a:latin typeface="Times New Roman"/>
                <a:ea typeface="Times New Roman"/>
                <a:cs typeface="Times New Roman"/>
              </a:rPr>
              <a:t>Trust invests the cash. Typical investments are a managed accounts with tailored investment policy statements. An alternative is to acquire an SUL policy meeting the 7-pay test (MEC consideration</a:t>
            </a:r>
            <a:r>
              <a:rPr lang="en-US" sz="1600" dirty="0" smtClean="0">
                <a:latin typeface="Times New Roman"/>
                <a:ea typeface="Times New Roman"/>
                <a:cs typeface="Times New Roman"/>
              </a:rPr>
              <a:t>).</a:t>
            </a:r>
          </a:p>
          <a:p>
            <a:pPr marR="0" lvl="0">
              <a:spcBef>
                <a:spcPts val="0"/>
              </a:spcBef>
              <a:spcAft>
                <a:spcPts val="0"/>
              </a:spcAft>
            </a:pPr>
            <a:endParaRPr lang="en-US" sz="800" dirty="0">
              <a:ea typeface="Calibri"/>
              <a:cs typeface="Times New Roman"/>
            </a:endParaRPr>
          </a:p>
          <a:p>
            <a:pPr marL="342900" marR="0" lvl="0" indent="-342900">
              <a:spcBef>
                <a:spcPts val="0"/>
              </a:spcBef>
              <a:spcAft>
                <a:spcPts val="0"/>
              </a:spcAft>
              <a:buFont typeface="Symbol"/>
              <a:buChar char=""/>
            </a:pPr>
            <a:r>
              <a:rPr lang="en-US" sz="1600" dirty="0">
                <a:latin typeface="Times New Roman"/>
                <a:ea typeface="Times New Roman"/>
                <a:cs typeface="Times New Roman"/>
              </a:rPr>
              <a:t>Grantor holds the low-basis </a:t>
            </a:r>
            <a:r>
              <a:rPr lang="en-US" sz="1600" dirty="0" smtClean="0">
                <a:latin typeface="Times New Roman"/>
                <a:ea typeface="Times New Roman"/>
                <a:cs typeface="Times New Roman"/>
              </a:rPr>
              <a:t>assets </a:t>
            </a:r>
            <a:r>
              <a:rPr lang="en-US" sz="1600" dirty="0">
                <a:latin typeface="Times New Roman"/>
                <a:ea typeface="Times New Roman"/>
                <a:cs typeface="Times New Roman"/>
              </a:rPr>
              <a:t>until death and uses Grantor’s then remaining Exemption (and its inflation adjustment) at death (and not during life) in order to obtain a step-up</a:t>
            </a:r>
            <a:r>
              <a:rPr lang="en-US" sz="1600" dirty="0" smtClean="0">
                <a:latin typeface="Times New Roman"/>
                <a:ea typeface="Times New Roman"/>
                <a:cs typeface="Times New Roman"/>
              </a:rPr>
              <a:t>.</a:t>
            </a:r>
          </a:p>
          <a:p>
            <a:pPr marR="0" lvl="0">
              <a:spcBef>
                <a:spcPts val="0"/>
              </a:spcBef>
              <a:spcAft>
                <a:spcPts val="0"/>
              </a:spcAft>
            </a:pPr>
            <a:endParaRPr lang="en-US" sz="800" dirty="0">
              <a:ea typeface="Calibri"/>
              <a:cs typeface="Times New Roman"/>
            </a:endParaRPr>
          </a:p>
          <a:p>
            <a:pPr marL="342900" marR="0" lvl="0" indent="-342900">
              <a:spcBef>
                <a:spcPts val="0"/>
              </a:spcBef>
              <a:spcAft>
                <a:spcPts val="0"/>
              </a:spcAft>
              <a:buFont typeface="Symbol"/>
              <a:buChar char=""/>
            </a:pPr>
            <a:r>
              <a:rPr lang="en-US" sz="1600" dirty="0">
                <a:latin typeface="Times New Roman"/>
                <a:ea typeface="Times New Roman"/>
                <a:cs typeface="Times New Roman"/>
              </a:rPr>
              <a:t>Restrict lifetime gifting to high-basis assets</a:t>
            </a:r>
            <a:r>
              <a:rPr lang="en-US" sz="1600" dirty="0" smtClean="0">
                <a:latin typeface="Times New Roman"/>
                <a:ea typeface="Times New Roman"/>
                <a:cs typeface="Times New Roman"/>
              </a:rPr>
              <a:t>.</a:t>
            </a:r>
            <a:endParaRPr lang="en-US" sz="1600" dirty="0">
              <a:ea typeface="Calibri"/>
              <a:cs typeface="Times New Roman"/>
            </a:endParaRPr>
          </a:p>
        </p:txBody>
      </p:sp>
    </p:spTree>
    <p:extLst>
      <p:ext uri="{BB962C8B-B14F-4D97-AF65-F5344CB8AC3E}">
        <p14:creationId xmlns:p14="http://schemas.microsoft.com/office/powerpoint/2010/main" xmlns="" val="15101878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Brand\PCS_Header.jpg"/>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5149" r="28958"/>
          <a:stretch/>
        </p:blipFill>
        <p:spPr bwMode="auto">
          <a:xfrm>
            <a:off x="-152400" y="0"/>
            <a:ext cx="2472366" cy="605214"/>
          </a:xfrm>
          <a:prstGeom prst="rect">
            <a:avLst/>
          </a:prstGeom>
          <a:noFill/>
          <a:extLst>
            <a:ext uri="{909E8E84-426E-40DD-AFC4-6F175D3DCCD1}">
              <a14:hiddenFill xmlns:a14="http://schemas.microsoft.com/office/drawing/2010/main" xmlns="">
                <a:solidFill>
                  <a:srgbClr val="FFFFFF"/>
                </a:solidFill>
              </a14:hiddenFill>
            </a:ext>
          </a:extLst>
        </p:spPr>
      </p:pic>
      <p:cxnSp>
        <p:nvCxnSpPr>
          <p:cNvPr id="5" name="Straight Connector 4"/>
          <p:cNvCxnSpPr/>
          <p:nvPr/>
        </p:nvCxnSpPr>
        <p:spPr>
          <a:xfrm>
            <a:off x="914400" y="685800"/>
            <a:ext cx="7239000" cy="0"/>
          </a:xfrm>
          <a:prstGeom prst="line">
            <a:avLst/>
          </a:prstGeom>
          <a:ln w="3175"/>
        </p:spPr>
        <p:style>
          <a:lnRef idx="1">
            <a:schemeClr val="accent1"/>
          </a:lnRef>
          <a:fillRef idx="0">
            <a:schemeClr val="accent1"/>
          </a:fillRef>
          <a:effectRef idx="0">
            <a:schemeClr val="accent1"/>
          </a:effectRef>
          <a:fontRef idx="minor">
            <a:schemeClr val="tx1"/>
          </a:fontRef>
        </p:style>
      </p:cxnSp>
      <p:sp>
        <p:nvSpPr>
          <p:cNvPr id="6" name="Rectangle 5"/>
          <p:cNvSpPr>
            <a:spLocks noChangeArrowheads="1"/>
          </p:cNvSpPr>
          <p:nvPr/>
        </p:nvSpPr>
        <p:spPr bwMode="auto">
          <a:xfrm>
            <a:off x="533400" y="1066800"/>
            <a:ext cx="7678020" cy="452163"/>
          </a:xfrm>
          <a:prstGeom prst="rect">
            <a:avLst/>
          </a:prstGeom>
          <a:noFill/>
          <a:ln w="9525">
            <a:noFill/>
            <a:miter lim="800000"/>
            <a:headEnd/>
            <a:tailEnd/>
          </a:ln>
        </p:spPr>
        <p:txBody>
          <a:bodyPr wrap="square" lIns="82030" tIns="41015" rIns="82030" bIns="41015">
            <a:spAutoFit/>
          </a:bodyPr>
          <a:lstStyle/>
          <a:p>
            <a:pPr marL="0" lvl="2" algn="ctr" defTabSz="912862" fontAlgn="base">
              <a:spcAft>
                <a:spcPct val="0"/>
              </a:spcAft>
              <a:buClr>
                <a:srgbClr val="4F81BD">
                  <a:lumMod val="75000"/>
                </a:srgbClr>
              </a:buClr>
              <a:buSzPct val="60000"/>
              <a:defRPr/>
            </a:pPr>
            <a:r>
              <a:rPr lang="en-US" sz="2400" b="1" dirty="0">
                <a:solidFill>
                  <a:srgbClr val="002060"/>
                </a:solidFill>
                <a:latin typeface="Times New Roman" panose="02020603050405020304" pitchFamily="18" charset="0"/>
                <a:ea typeface="ＭＳ Ｐゴシック" pitchFamily="80" charset="-128"/>
                <a:cs typeface="Times New Roman" panose="02020603050405020304" pitchFamily="18" charset="0"/>
              </a:rPr>
              <a:t>Practical </a:t>
            </a:r>
            <a:r>
              <a:rPr lang="en-US" sz="2400" b="1" dirty="0" smtClean="0">
                <a:solidFill>
                  <a:srgbClr val="002060"/>
                </a:solidFill>
                <a:latin typeface="Times New Roman" panose="02020603050405020304" pitchFamily="18" charset="0"/>
                <a:ea typeface="ＭＳ Ｐゴシック" pitchFamily="80" charset="-128"/>
                <a:cs typeface="Times New Roman" panose="02020603050405020304" pitchFamily="18" charset="0"/>
              </a:rPr>
              <a:t>Limitations</a:t>
            </a:r>
            <a:endParaRPr lang="en-US" sz="2400" dirty="0">
              <a:solidFill>
                <a:srgbClr val="002060"/>
              </a:solidFill>
              <a:latin typeface="Times New Roman" panose="02020603050405020304" pitchFamily="18" charset="0"/>
              <a:ea typeface="ＭＳ Ｐゴシック" pitchFamily="80" charset="-128"/>
              <a:cs typeface="Times New Roman" panose="02020603050405020304" pitchFamily="18" charset="0"/>
            </a:endParaRPr>
          </a:p>
        </p:txBody>
      </p:sp>
      <p:sp>
        <p:nvSpPr>
          <p:cNvPr id="17" name="Slide Number Placeholder 16"/>
          <p:cNvSpPr>
            <a:spLocks noGrp="1"/>
          </p:cNvSpPr>
          <p:nvPr>
            <p:ph type="sldNum" sz="quarter" idx="12"/>
          </p:nvPr>
        </p:nvSpPr>
        <p:spPr/>
        <p:txBody>
          <a:bodyPr/>
          <a:lstStyle/>
          <a:p>
            <a:fld id="{E7B91FB5-152E-4A09-9919-B22A57C3D075}" type="slidenum">
              <a:rPr lang="en-US" smtClean="0"/>
              <a:pPr/>
              <a:t>13</a:t>
            </a:fld>
            <a:endParaRPr lang="en-US" dirty="0"/>
          </a:p>
        </p:txBody>
      </p:sp>
      <p:sp>
        <p:nvSpPr>
          <p:cNvPr id="7" name="TextBox 6"/>
          <p:cNvSpPr txBox="1"/>
          <p:nvPr/>
        </p:nvSpPr>
        <p:spPr>
          <a:xfrm>
            <a:off x="694890" y="1935539"/>
            <a:ext cx="7972246" cy="1077218"/>
          </a:xfrm>
          <a:prstGeom prst="rect">
            <a:avLst/>
          </a:prstGeom>
          <a:noFill/>
        </p:spPr>
        <p:txBody>
          <a:bodyPr wrap="square" rtlCol="0">
            <a:spAutoFit/>
          </a:bodyPr>
          <a:lstStyle/>
          <a:p>
            <a:pPr marL="342900" marR="0" lvl="0" indent="-342900">
              <a:spcBef>
                <a:spcPts val="0"/>
              </a:spcBef>
              <a:spcAft>
                <a:spcPts val="0"/>
              </a:spcAft>
              <a:buFont typeface="Symbol"/>
              <a:buChar char=""/>
            </a:pPr>
            <a:r>
              <a:rPr lang="en-US" sz="1600" dirty="0" smtClean="0">
                <a:latin typeface="Times New Roman"/>
                <a:ea typeface="Times New Roman"/>
                <a:cs typeface="Times New Roman"/>
              </a:rPr>
              <a:t>Grantor does not have sufficient </a:t>
            </a:r>
            <a:r>
              <a:rPr lang="en-US" sz="1600" dirty="0">
                <a:latin typeface="Times New Roman"/>
                <a:ea typeface="Times New Roman"/>
                <a:cs typeface="Times New Roman"/>
              </a:rPr>
              <a:t>high-basis assets to buy-back the low-basis </a:t>
            </a:r>
            <a:r>
              <a:rPr lang="en-US" sz="1600" dirty="0" smtClean="0">
                <a:latin typeface="Times New Roman"/>
                <a:ea typeface="Times New Roman"/>
                <a:cs typeface="Times New Roman"/>
              </a:rPr>
              <a:t>assets.</a:t>
            </a:r>
          </a:p>
          <a:p>
            <a:pPr marR="0" lvl="0">
              <a:spcBef>
                <a:spcPts val="0"/>
              </a:spcBef>
              <a:spcAft>
                <a:spcPts val="0"/>
              </a:spcAft>
            </a:pPr>
            <a:endParaRPr lang="en-US" sz="800" dirty="0" smtClean="0">
              <a:latin typeface="Times New Roman"/>
              <a:ea typeface="Times New Roman"/>
              <a:cs typeface="Times New Roman"/>
            </a:endParaRPr>
          </a:p>
          <a:p>
            <a:pPr marL="342900" marR="0" lvl="0" indent="-342900">
              <a:spcBef>
                <a:spcPts val="0"/>
              </a:spcBef>
              <a:spcAft>
                <a:spcPts val="0"/>
              </a:spcAft>
              <a:buFont typeface="Symbol"/>
              <a:buChar char=""/>
            </a:pPr>
            <a:r>
              <a:rPr lang="en-US" sz="1600" dirty="0" smtClean="0">
                <a:latin typeface="Times New Roman"/>
                <a:ea typeface="Times New Roman"/>
                <a:cs typeface="Times New Roman"/>
              </a:rPr>
              <a:t>Grantor does not have sufficient cash to buy-back the low-basis assets.</a:t>
            </a:r>
          </a:p>
          <a:p>
            <a:pPr marR="0" lvl="0">
              <a:spcBef>
                <a:spcPts val="0"/>
              </a:spcBef>
              <a:spcAft>
                <a:spcPts val="0"/>
              </a:spcAft>
            </a:pPr>
            <a:endParaRPr lang="en-US" sz="800" dirty="0" smtClean="0">
              <a:ea typeface="Times New Roman"/>
              <a:cs typeface="Times New Roman"/>
            </a:endParaRPr>
          </a:p>
          <a:p>
            <a:pPr marL="342900" marR="0" lvl="0" indent="-342900">
              <a:spcBef>
                <a:spcPts val="0"/>
              </a:spcBef>
              <a:spcAft>
                <a:spcPts val="0"/>
              </a:spcAft>
              <a:buFont typeface="Symbol"/>
              <a:buChar char=""/>
            </a:pPr>
            <a:r>
              <a:rPr lang="en-US" sz="1600" dirty="0" smtClean="0">
                <a:latin typeface="Times New Roman"/>
                <a:ea typeface="Times New Roman"/>
              </a:rPr>
              <a:t>Grantor’s </a:t>
            </a:r>
            <a:r>
              <a:rPr lang="en-US" sz="1600" dirty="0">
                <a:latin typeface="Times New Roman"/>
                <a:ea typeface="Times New Roman"/>
              </a:rPr>
              <a:t>cash-flow cannot service a Bank loan to buy-back the low-basis </a:t>
            </a:r>
            <a:r>
              <a:rPr lang="en-US" sz="1600" dirty="0" smtClean="0">
                <a:latin typeface="Times New Roman"/>
                <a:ea typeface="Times New Roman"/>
              </a:rPr>
              <a:t>assets.</a:t>
            </a:r>
            <a:endParaRPr lang="en-US" sz="800" dirty="0">
              <a:ea typeface="Calibri"/>
              <a:cs typeface="Times New Roman"/>
            </a:endParaRPr>
          </a:p>
        </p:txBody>
      </p:sp>
    </p:spTree>
    <p:extLst>
      <p:ext uri="{BB962C8B-B14F-4D97-AF65-F5344CB8AC3E}">
        <p14:creationId xmlns:p14="http://schemas.microsoft.com/office/powerpoint/2010/main" xmlns="" val="24993662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Brand\PCS_Header.jpg"/>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5149" r="28958"/>
          <a:stretch/>
        </p:blipFill>
        <p:spPr bwMode="auto">
          <a:xfrm>
            <a:off x="-152400" y="0"/>
            <a:ext cx="2472366" cy="605214"/>
          </a:xfrm>
          <a:prstGeom prst="rect">
            <a:avLst/>
          </a:prstGeom>
          <a:noFill/>
          <a:extLst>
            <a:ext uri="{909E8E84-426E-40DD-AFC4-6F175D3DCCD1}">
              <a14:hiddenFill xmlns:a14="http://schemas.microsoft.com/office/drawing/2010/main" xmlns="">
                <a:solidFill>
                  <a:srgbClr val="FFFFFF"/>
                </a:solidFill>
              </a14:hiddenFill>
            </a:ext>
          </a:extLst>
        </p:spPr>
      </p:pic>
      <p:cxnSp>
        <p:nvCxnSpPr>
          <p:cNvPr id="5" name="Straight Connector 4"/>
          <p:cNvCxnSpPr/>
          <p:nvPr/>
        </p:nvCxnSpPr>
        <p:spPr>
          <a:xfrm>
            <a:off x="914400" y="685800"/>
            <a:ext cx="7239000" cy="0"/>
          </a:xfrm>
          <a:prstGeom prst="line">
            <a:avLst/>
          </a:prstGeom>
          <a:ln w="3175"/>
        </p:spPr>
        <p:style>
          <a:lnRef idx="1">
            <a:schemeClr val="accent1"/>
          </a:lnRef>
          <a:fillRef idx="0">
            <a:schemeClr val="accent1"/>
          </a:fillRef>
          <a:effectRef idx="0">
            <a:schemeClr val="accent1"/>
          </a:effectRef>
          <a:fontRef idx="minor">
            <a:schemeClr val="tx1"/>
          </a:fontRef>
        </p:style>
      </p:cxnSp>
      <p:sp>
        <p:nvSpPr>
          <p:cNvPr id="6" name="Rectangle 5"/>
          <p:cNvSpPr>
            <a:spLocks noChangeArrowheads="1"/>
          </p:cNvSpPr>
          <p:nvPr/>
        </p:nvSpPr>
        <p:spPr bwMode="auto">
          <a:xfrm>
            <a:off x="533400" y="1066800"/>
            <a:ext cx="7678020" cy="452163"/>
          </a:xfrm>
          <a:prstGeom prst="rect">
            <a:avLst/>
          </a:prstGeom>
          <a:noFill/>
          <a:ln w="9525">
            <a:noFill/>
            <a:miter lim="800000"/>
            <a:headEnd/>
            <a:tailEnd/>
          </a:ln>
        </p:spPr>
        <p:txBody>
          <a:bodyPr wrap="square" lIns="82030" tIns="41015" rIns="82030" bIns="41015">
            <a:spAutoFit/>
          </a:bodyPr>
          <a:lstStyle/>
          <a:p>
            <a:pPr marL="0" lvl="2" algn="ctr" defTabSz="912862" fontAlgn="base">
              <a:spcAft>
                <a:spcPct val="0"/>
              </a:spcAft>
              <a:buClr>
                <a:srgbClr val="4F81BD">
                  <a:lumMod val="75000"/>
                </a:srgbClr>
              </a:buClr>
              <a:buSzPct val="60000"/>
              <a:defRPr/>
            </a:pPr>
            <a:r>
              <a:rPr lang="en-US" sz="2400" b="1" dirty="0">
                <a:solidFill>
                  <a:srgbClr val="002060"/>
                </a:solidFill>
                <a:latin typeface="Times New Roman" panose="02020603050405020304" pitchFamily="18" charset="0"/>
                <a:ea typeface="ＭＳ Ｐゴシック" pitchFamily="80" charset="-128"/>
                <a:cs typeface="Times New Roman" panose="02020603050405020304" pitchFamily="18" charset="0"/>
              </a:rPr>
              <a:t>Solution Being </a:t>
            </a:r>
            <a:r>
              <a:rPr lang="en-US" sz="2400" b="1" dirty="0" smtClean="0">
                <a:solidFill>
                  <a:srgbClr val="002060"/>
                </a:solidFill>
                <a:latin typeface="Times New Roman" panose="02020603050405020304" pitchFamily="18" charset="0"/>
                <a:ea typeface="ＭＳ Ｐゴシック" pitchFamily="80" charset="-128"/>
                <a:cs typeface="Times New Roman" panose="02020603050405020304" pitchFamily="18" charset="0"/>
              </a:rPr>
              <a:t>Proposed</a:t>
            </a:r>
            <a:endParaRPr lang="en-US" sz="2400" dirty="0">
              <a:solidFill>
                <a:srgbClr val="002060"/>
              </a:solidFill>
              <a:latin typeface="Times New Roman" panose="02020603050405020304" pitchFamily="18" charset="0"/>
              <a:ea typeface="ＭＳ Ｐゴシック" pitchFamily="80" charset="-128"/>
              <a:cs typeface="Times New Roman" panose="02020603050405020304" pitchFamily="18" charset="0"/>
            </a:endParaRPr>
          </a:p>
        </p:txBody>
      </p:sp>
      <p:sp>
        <p:nvSpPr>
          <p:cNvPr id="17" name="Slide Number Placeholder 16"/>
          <p:cNvSpPr>
            <a:spLocks noGrp="1"/>
          </p:cNvSpPr>
          <p:nvPr>
            <p:ph type="sldNum" sz="quarter" idx="12"/>
          </p:nvPr>
        </p:nvSpPr>
        <p:spPr/>
        <p:txBody>
          <a:bodyPr/>
          <a:lstStyle/>
          <a:p>
            <a:fld id="{E7B91FB5-152E-4A09-9919-B22A57C3D075}" type="slidenum">
              <a:rPr lang="en-US" smtClean="0"/>
              <a:pPr/>
              <a:t>14</a:t>
            </a:fld>
            <a:endParaRPr lang="en-US" dirty="0"/>
          </a:p>
        </p:txBody>
      </p:sp>
      <p:sp>
        <p:nvSpPr>
          <p:cNvPr id="7" name="TextBox 6"/>
          <p:cNvSpPr txBox="1"/>
          <p:nvPr/>
        </p:nvSpPr>
        <p:spPr>
          <a:xfrm>
            <a:off x="762000" y="1518963"/>
            <a:ext cx="7972246" cy="3908762"/>
          </a:xfrm>
          <a:prstGeom prst="rect">
            <a:avLst/>
          </a:prstGeom>
          <a:noFill/>
        </p:spPr>
        <p:txBody>
          <a:bodyPr wrap="square" rtlCol="0">
            <a:spAutoFit/>
          </a:bodyPr>
          <a:lstStyle/>
          <a:p>
            <a:r>
              <a:rPr lang="en-US" sz="1600" dirty="0">
                <a:latin typeface="Times New Roman"/>
                <a:ea typeface="Times New Roman"/>
                <a:cs typeface="Times New Roman"/>
              </a:rPr>
              <a:t> </a:t>
            </a:r>
            <a:endParaRPr lang="en-US" sz="1600" dirty="0">
              <a:ea typeface="Calibri"/>
              <a:cs typeface="Times New Roman"/>
            </a:endParaRPr>
          </a:p>
          <a:p>
            <a:pPr marL="342900" marR="0" lvl="0" indent="-342900">
              <a:spcBef>
                <a:spcPts val="0"/>
              </a:spcBef>
              <a:spcAft>
                <a:spcPts val="0"/>
              </a:spcAft>
              <a:buFont typeface="Symbol"/>
              <a:buChar char=""/>
            </a:pPr>
            <a:r>
              <a:rPr lang="en-US" sz="1600" dirty="0">
                <a:latin typeface="Times New Roman"/>
                <a:ea typeface="Calibri"/>
                <a:cs typeface="Times New Roman"/>
              </a:rPr>
              <a:t>Grantor enters into a fee relationship with a lender</a:t>
            </a:r>
            <a:r>
              <a:rPr lang="en-US" sz="1600" dirty="0" smtClean="0">
                <a:latin typeface="Times New Roman"/>
                <a:ea typeface="Calibri"/>
                <a:cs typeface="Times New Roman"/>
              </a:rPr>
              <a:t>.</a:t>
            </a:r>
          </a:p>
          <a:p>
            <a:pPr marR="0" lvl="0">
              <a:spcBef>
                <a:spcPts val="0"/>
              </a:spcBef>
              <a:spcAft>
                <a:spcPts val="0"/>
              </a:spcAft>
            </a:pPr>
            <a:endParaRPr lang="en-US" sz="800" dirty="0">
              <a:ea typeface="Calibri"/>
              <a:cs typeface="Times New Roman"/>
            </a:endParaRPr>
          </a:p>
          <a:p>
            <a:pPr marL="342900" marR="0" lvl="0" indent="-342900">
              <a:spcBef>
                <a:spcPts val="0"/>
              </a:spcBef>
              <a:spcAft>
                <a:spcPts val="0"/>
              </a:spcAft>
              <a:buFont typeface="Symbol"/>
              <a:buChar char=""/>
            </a:pPr>
            <a:r>
              <a:rPr lang="en-US" sz="1600" dirty="0">
                <a:latin typeface="Times New Roman"/>
                <a:ea typeface="Calibri"/>
                <a:cs typeface="Times New Roman"/>
              </a:rPr>
              <a:t>Lender underwrites an uncommitted, unfunded </a:t>
            </a:r>
            <a:r>
              <a:rPr lang="en-US" sz="1600" dirty="0" smtClean="0">
                <a:latin typeface="Times New Roman"/>
                <a:ea typeface="Calibri"/>
                <a:cs typeface="Times New Roman"/>
              </a:rPr>
              <a:t>stand-by line </a:t>
            </a:r>
            <a:r>
              <a:rPr lang="en-US" sz="1600" dirty="0">
                <a:latin typeface="Times New Roman"/>
                <a:ea typeface="Calibri"/>
                <a:cs typeface="Times New Roman"/>
              </a:rPr>
              <a:t>of credit (“SLOC</a:t>
            </a:r>
            <a:r>
              <a:rPr lang="en-US" sz="1600" dirty="0" smtClean="0">
                <a:latin typeface="Times New Roman"/>
                <a:ea typeface="Calibri"/>
                <a:cs typeface="Times New Roman"/>
              </a:rPr>
              <a:t>”).</a:t>
            </a:r>
          </a:p>
          <a:p>
            <a:pPr marR="0" lvl="0">
              <a:spcBef>
                <a:spcPts val="0"/>
              </a:spcBef>
              <a:spcAft>
                <a:spcPts val="0"/>
              </a:spcAft>
            </a:pPr>
            <a:endParaRPr lang="en-US" sz="800" dirty="0">
              <a:ea typeface="Calibri"/>
              <a:cs typeface="Times New Roman"/>
            </a:endParaRPr>
          </a:p>
          <a:p>
            <a:pPr marL="342900" marR="0" lvl="0" indent="-342900">
              <a:spcBef>
                <a:spcPts val="0"/>
              </a:spcBef>
              <a:spcAft>
                <a:spcPts val="0"/>
              </a:spcAft>
              <a:buFont typeface="Symbol"/>
              <a:buChar char=""/>
            </a:pPr>
            <a:r>
              <a:rPr lang="en-US" sz="1600" dirty="0">
                <a:latin typeface="Times New Roman"/>
                <a:ea typeface="Calibri"/>
                <a:cs typeface="Times New Roman"/>
              </a:rPr>
              <a:t>When Grantor is on death-bed, Grantor (or Grantor’s Agent) completes loan docs and the loan funds</a:t>
            </a:r>
            <a:r>
              <a:rPr lang="en-US" sz="1600" dirty="0" smtClean="0">
                <a:latin typeface="Times New Roman"/>
                <a:ea typeface="Calibri"/>
                <a:cs typeface="Times New Roman"/>
              </a:rPr>
              <a:t>. However, this could be problematic and subject all parties to Elder Abuse allegations.  Banks typically do not accept death bed loan documents.</a:t>
            </a:r>
          </a:p>
          <a:p>
            <a:pPr marR="0" lvl="0">
              <a:spcBef>
                <a:spcPts val="0"/>
              </a:spcBef>
              <a:spcAft>
                <a:spcPts val="0"/>
              </a:spcAft>
            </a:pPr>
            <a:endParaRPr lang="en-US" sz="800" dirty="0">
              <a:ea typeface="Calibri"/>
              <a:cs typeface="Times New Roman"/>
            </a:endParaRPr>
          </a:p>
          <a:p>
            <a:pPr marL="342900" marR="0" lvl="0" indent="-342900">
              <a:spcBef>
                <a:spcPts val="0"/>
              </a:spcBef>
              <a:spcAft>
                <a:spcPts val="0"/>
              </a:spcAft>
              <a:buFont typeface="Symbol"/>
              <a:buChar char=""/>
            </a:pPr>
            <a:r>
              <a:rPr lang="en-US" sz="1600" dirty="0">
                <a:latin typeface="Times New Roman"/>
                <a:ea typeface="Calibri"/>
                <a:cs typeface="Times New Roman"/>
              </a:rPr>
              <a:t>Grantor (or Grantor’s Agent) then buys-back the low-basis assets from the IDGT</a:t>
            </a:r>
            <a:r>
              <a:rPr lang="en-US" sz="1600" dirty="0" smtClean="0">
                <a:latin typeface="Times New Roman"/>
                <a:ea typeface="Calibri"/>
                <a:cs typeface="Times New Roman"/>
              </a:rPr>
              <a:t>.</a:t>
            </a:r>
          </a:p>
          <a:p>
            <a:pPr marR="0" lvl="0">
              <a:spcBef>
                <a:spcPts val="0"/>
              </a:spcBef>
              <a:spcAft>
                <a:spcPts val="0"/>
              </a:spcAft>
            </a:pPr>
            <a:endParaRPr lang="en-US" sz="800" dirty="0">
              <a:ea typeface="Calibri"/>
              <a:cs typeface="Times New Roman"/>
            </a:endParaRPr>
          </a:p>
          <a:p>
            <a:pPr marL="342900" marR="0" lvl="0" indent="-342900">
              <a:spcBef>
                <a:spcPts val="0"/>
              </a:spcBef>
              <a:spcAft>
                <a:spcPts val="0"/>
              </a:spcAft>
              <a:buFont typeface="Symbol"/>
              <a:buChar char=""/>
            </a:pPr>
            <a:r>
              <a:rPr lang="en-US" sz="1600" dirty="0">
                <a:latin typeface="Times New Roman"/>
                <a:ea typeface="Calibri"/>
                <a:cs typeface="Times New Roman"/>
              </a:rPr>
              <a:t>IDGT basis now stepped-up to </a:t>
            </a:r>
            <a:r>
              <a:rPr lang="en-US" sz="1600" dirty="0" smtClean="0">
                <a:latin typeface="Times New Roman"/>
                <a:ea typeface="Calibri"/>
                <a:cs typeface="Times New Roman"/>
              </a:rPr>
              <a:t>cash.</a:t>
            </a:r>
          </a:p>
          <a:p>
            <a:pPr marR="0" lvl="0">
              <a:spcBef>
                <a:spcPts val="0"/>
              </a:spcBef>
              <a:spcAft>
                <a:spcPts val="0"/>
              </a:spcAft>
            </a:pPr>
            <a:endParaRPr lang="en-US" sz="800" dirty="0">
              <a:ea typeface="Calibri"/>
              <a:cs typeface="Times New Roman"/>
            </a:endParaRPr>
          </a:p>
          <a:p>
            <a:pPr marL="342900" marR="0" lvl="0" indent="-342900">
              <a:spcBef>
                <a:spcPts val="0"/>
              </a:spcBef>
              <a:spcAft>
                <a:spcPts val="0"/>
              </a:spcAft>
              <a:buFont typeface="Symbol"/>
              <a:buChar char=""/>
            </a:pPr>
            <a:r>
              <a:rPr lang="en-US" sz="1600" dirty="0">
                <a:latin typeface="Times New Roman"/>
                <a:ea typeface="Calibri"/>
                <a:cs typeface="Times New Roman"/>
              </a:rPr>
              <a:t>Grantor dies holding low-basis assets</a:t>
            </a:r>
            <a:r>
              <a:rPr lang="en-US" sz="1600" dirty="0" smtClean="0">
                <a:latin typeface="Times New Roman"/>
                <a:ea typeface="Calibri"/>
                <a:cs typeface="Times New Roman"/>
              </a:rPr>
              <a:t>.</a:t>
            </a:r>
          </a:p>
          <a:p>
            <a:pPr marR="0" lvl="0">
              <a:spcBef>
                <a:spcPts val="0"/>
              </a:spcBef>
              <a:spcAft>
                <a:spcPts val="0"/>
              </a:spcAft>
            </a:pPr>
            <a:endParaRPr lang="en-US" sz="800" dirty="0">
              <a:ea typeface="Calibri"/>
              <a:cs typeface="Times New Roman"/>
            </a:endParaRPr>
          </a:p>
          <a:p>
            <a:pPr marL="342900" marR="0" lvl="0" indent="-342900">
              <a:spcBef>
                <a:spcPts val="0"/>
              </a:spcBef>
              <a:spcAft>
                <a:spcPts val="0"/>
              </a:spcAft>
              <a:buFont typeface="Symbol"/>
              <a:buChar char=""/>
            </a:pPr>
            <a:r>
              <a:rPr lang="en-US" sz="1600" dirty="0">
                <a:latin typeface="Times New Roman"/>
                <a:ea typeface="Calibri"/>
                <a:cs typeface="Times New Roman"/>
              </a:rPr>
              <a:t>Low-basis assets passed to heirs up to remaining </a:t>
            </a:r>
            <a:r>
              <a:rPr lang="en-US" sz="1600" dirty="0" smtClean="0">
                <a:latin typeface="Times New Roman"/>
                <a:ea typeface="Calibri"/>
                <a:cs typeface="Times New Roman"/>
              </a:rPr>
              <a:t>Exemption.</a:t>
            </a:r>
          </a:p>
          <a:p>
            <a:pPr marR="0" lvl="0">
              <a:spcBef>
                <a:spcPts val="0"/>
              </a:spcBef>
              <a:spcAft>
                <a:spcPts val="0"/>
              </a:spcAft>
            </a:pPr>
            <a:endParaRPr lang="en-US" sz="800" dirty="0">
              <a:ea typeface="Calibri"/>
              <a:cs typeface="Times New Roman"/>
            </a:endParaRPr>
          </a:p>
          <a:p>
            <a:pPr marL="342900" marR="0" lvl="0" indent="-342900">
              <a:spcBef>
                <a:spcPts val="0"/>
              </a:spcBef>
              <a:spcAft>
                <a:spcPts val="0"/>
              </a:spcAft>
              <a:buFont typeface="Symbol"/>
              <a:buChar char=""/>
            </a:pPr>
            <a:r>
              <a:rPr lang="en-US" sz="1600" dirty="0">
                <a:latin typeface="Times New Roman"/>
                <a:ea typeface="Calibri"/>
                <a:cs typeface="Times New Roman"/>
              </a:rPr>
              <a:t>Estate then sells the (formerly) low basis assets (which now have a high-basis) to the IDIT for no gain and retrieves the cash which is used to pay-off the loan</a:t>
            </a:r>
            <a:r>
              <a:rPr lang="en-US" sz="1600" dirty="0" smtClean="0">
                <a:latin typeface="Times New Roman"/>
                <a:ea typeface="Calibri"/>
                <a:cs typeface="Times New Roman"/>
              </a:rPr>
              <a:t>.</a:t>
            </a:r>
            <a:endParaRPr lang="en-US" sz="1600" dirty="0">
              <a:ea typeface="Calibri"/>
              <a:cs typeface="Times New Roman"/>
            </a:endParaRPr>
          </a:p>
        </p:txBody>
      </p:sp>
    </p:spTree>
    <p:extLst>
      <p:ext uri="{BB962C8B-B14F-4D97-AF65-F5344CB8AC3E}">
        <p14:creationId xmlns:p14="http://schemas.microsoft.com/office/powerpoint/2010/main" xmlns="" val="36287022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Brand\PCS_Header.jpg"/>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5149" r="28958"/>
          <a:stretch/>
        </p:blipFill>
        <p:spPr bwMode="auto">
          <a:xfrm>
            <a:off x="-152400" y="0"/>
            <a:ext cx="2472366" cy="605214"/>
          </a:xfrm>
          <a:prstGeom prst="rect">
            <a:avLst/>
          </a:prstGeom>
          <a:noFill/>
          <a:extLst>
            <a:ext uri="{909E8E84-426E-40DD-AFC4-6F175D3DCCD1}">
              <a14:hiddenFill xmlns:a14="http://schemas.microsoft.com/office/drawing/2010/main" xmlns="">
                <a:solidFill>
                  <a:srgbClr val="FFFFFF"/>
                </a:solidFill>
              </a14:hiddenFill>
            </a:ext>
          </a:extLst>
        </p:spPr>
      </p:pic>
      <p:cxnSp>
        <p:nvCxnSpPr>
          <p:cNvPr id="5" name="Straight Connector 4"/>
          <p:cNvCxnSpPr/>
          <p:nvPr/>
        </p:nvCxnSpPr>
        <p:spPr>
          <a:xfrm>
            <a:off x="914400" y="685800"/>
            <a:ext cx="7239000" cy="0"/>
          </a:xfrm>
          <a:prstGeom prst="line">
            <a:avLst/>
          </a:prstGeom>
          <a:ln w="3175"/>
        </p:spPr>
        <p:style>
          <a:lnRef idx="1">
            <a:schemeClr val="accent1"/>
          </a:lnRef>
          <a:fillRef idx="0">
            <a:schemeClr val="accent1"/>
          </a:fillRef>
          <a:effectRef idx="0">
            <a:schemeClr val="accent1"/>
          </a:effectRef>
          <a:fontRef idx="minor">
            <a:schemeClr val="tx1"/>
          </a:fontRef>
        </p:style>
      </p:cxnSp>
      <p:sp>
        <p:nvSpPr>
          <p:cNvPr id="6" name="Rectangle 5"/>
          <p:cNvSpPr>
            <a:spLocks noChangeArrowheads="1"/>
          </p:cNvSpPr>
          <p:nvPr/>
        </p:nvSpPr>
        <p:spPr bwMode="auto">
          <a:xfrm>
            <a:off x="571500" y="840718"/>
            <a:ext cx="7678020" cy="452163"/>
          </a:xfrm>
          <a:prstGeom prst="rect">
            <a:avLst/>
          </a:prstGeom>
          <a:noFill/>
          <a:ln w="9525">
            <a:noFill/>
            <a:miter lim="800000"/>
            <a:headEnd/>
            <a:tailEnd/>
          </a:ln>
        </p:spPr>
        <p:txBody>
          <a:bodyPr wrap="square" lIns="82030" tIns="41015" rIns="82030" bIns="41015">
            <a:spAutoFit/>
          </a:bodyPr>
          <a:lstStyle/>
          <a:p>
            <a:pPr marL="0" lvl="2" algn="ctr" defTabSz="912862" fontAlgn="base">
              <a:spcAft>
                <a:spcPct val="0"/>
              </a:spcAft>
              <a:buClr>
                <a:srgbClr val="4F81BD">
                  <a:lumMod val="75000"/>
                </a:srgbClr>
              </a:buClr>
              <a:buSzPct val="60000"/>
              <a:defRPr/>
            </a:pPr>
            <a:r>
              <a:rPr lang="en-US" sz="2400" b="1" dirty="0">
                <a:solidFill>
                  <a:srgbClr val="002060"/>
                </a:solidFill>
                <a:latin typeface="Times New Roman" panose="02020603050405020304" pitchFamily="18" charset="0"/>
                <a:ea typeface="ＭＳ Ｐゴシック" pitchFamily="80" charset="-128"/>
                <a:cs typeface="Times New Roman" panose="02020603050405020304" pitchFamily="18" charset="0"/>
              </a:rPr>
              <a:t>Bank </a:t>
            </a:r>
            <a:r>
              <a:rPr lang="en-US" sz="2400" b="1" dirty="0" smtClean="0">
                <a:solidFill>
                  <a:srgbClr val="002060"/>
                </a:solidFill>
                <a:latin typeface="Times New Roman" panose="02020603050405020304" pitchFamily="18" charset="0"/>
                <a:ea typeface="ＭＳ Ｐゴシック" pitchFamily="80" charset="-128"/>
                <a:cs typeface="Times New Roman" panose="02020603050405020304" pitchFamily="18" charset="0"/>
              </a:rPr>
              <a:t>Perspective</a:t>
            </a:r>
            <a:endParaRPr lang="en-US" sz="2400" dirty="0">
              <a:solidFill>
                <a:srgbClr val="002060"/>
              </a:solidFill>
              <a:latin typeface="Times New Roman" panose="02020603050405020304" pitchFamily="18" charset="0"/>
              <a:ea typeface="ＭＳ Ｐゴシック" pitchFamily="80" charset="-128"/>
              <a:cs typeface="Times New Roman" panose="02020603050405020304" pitchFamily="18" charset="0"/>
            </a:endParaRPr>
          </a:p>
        </p:txBody>
      </p:sp>
      <p:sp>
        <p:nvSpPr>
          <p:cNvPr id="17" name="Slide Number Placeholder 16"/>
          <p:cNvSpPr>
            <a:spLocks noGrp="1"/>
          </p:cNvSpPr>
          <p:nvPr>
            <p:ph type="sldNum" sz="quarter" idx="12"/>
          </p:nvPr>
        </p:nvSpPr>
        <p:spPr/>
        <p:txBody>
          <a:bodyPr/>
          <a:lstStyle/>
          <a:p>
            <a:fld id="{E7B91FB5-152E-4A09-9919-B22A57C3D075}" type="slidenum">
              <a:rPr lang="en-US" smtClean="0"/>
              <a:pPr/>
              <a:t>15</a:t>
            </a:fld>
            <a:endParaRPr lang="en-US" dirty="0"/>
          </a:p>
        </p:txBody>
      </p:sp>
      <p:sp>
        <p:nvSpPr>
          <p:cNvPr id="7" name="TextBox 6"/>
          <p:cNvSpPr txBox="1"/>
          <p:nvPr/>
        </p:nvSpPr>
        <p:spPr>
          <a:xfrm>
            <a:off x="762000" y="1066799"/>
            <a:ext cx="7972246" cy="4985980"/>
          </a:xfrm>
          <a:prstGeom prst="rect">
            <a:avLst/>
          </a:prstGeom>
          <a:noFill/>
        </p:spPr>
        <p:txBody>
          <a:bodyPr wrap="square" rtlCol="0">
            <a:spAutoFit/>
          </a:bodyPr>
          <a:lstStyle/>
          <a:p>
            <a:r>
              <a:rPr lang="en-US" sz="1600" dirty="0">
                <a:latin typeface="Times New Roman"/>
                <a:ea typeface="Times New Roman"/>
                <a:cs typeface="Times New Roman"/>
              </a:rPr>
              <a:t> </a:t>
            </a:r>
            <a:endParaRPr lang="en-US" sz="1600" dirty="0">
              <a:ea typeface="Calibri"/>
              <a:cs typeface="Times New Roman"/>
            </a:endParaRPr>
          </a:p>
          <a:p>
            <a:endParaRPr lang="en-US" sz="1400" dirty="0">
              <a:ea typeface="Calibri"/>
              <a:cs typeface="Times New Roman"/>
            </a:endParaRPr>
          </a:p>
          <a:p>
            <a:pPr marL="342900" indent="-342900">
              <a:buFont typeface="Symbol"/>
              <a:buChar char=""/>
            </a:pPr>
            <a:r>
              <a:rPr lang="en-US" sz="1400" b="1" dirty="0">
                <a:latin typeface="Times New Roman"/>
                <a:ea typeface="Calibri"/>
                <a:cs typeface="Times New Roman"/>
              </a:rPr>
              <a:t>Staffing</a:t>
            </a:r>
            <a:r>
              <a:rPr lang="en-US" sz="1400" dirty="0">
                <a:latin typeface="Times New Roman"/>
                <a:ea typeface="Calibri"/>
                <a:cs typeface="Times New Roman"/>
              </a:rPr>
              <a:t> – </a:t>
            </a:r>
            <a:r>
              <a:rPr lang="en-US" sz="1400" dirty="0" smtClean="0"/>
              <a:t>The </a:t>
            </a:r>
            <a:r>
              <a:rPr lang="en-US" sz="1400" dirty="0"/>
              <a:t>underwriting of these types of loans is time consuming due to the technical nature and regulatory demands</a:t>
            </a:r>
            <a:r>
              <a:rPr lang="en-US" sz="1400" dirty="0" smtClean="0"/>
              <a:t>.</a:t>
            </a:r>
            <a:endParaRPr lang="en-US" sz="1400" strike="sngStrike" dirty="0">
              <a:cs typeface="Times New Roman"/>
            </a:endParaRPr>
          </a:p>
          <a:p>
            <a:r>
              <a:rPr lang="en-US" sz="14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b="1" dirty="0">
                <a:latin typeface="Times New Roman"/>
                <a:ea typeface="Calibri"/>
                <a:cs typeface="Times New Roman"/>
              </a:rPr>
              <a:t>Source of Repayment</a:t>
            </a:r>
            <a:r>
              <a:rPr lang="en-US" sz="1400" dirty="0">
                <a:latin typeface="Times New Roman"/>
                <a:ea typeface="Calibri"/>
                <a:cs typeface="Times New Roman"/>
              </a:rPr>
              <a:t> – </a:t>
            </a:r>
            <a:r>
              <a:rPr lang="en-US" sz="1400" dirty="0" smtClean="0">
                <a:latin typeface="Times New Roman"/>
                <a:ea typeface="Calibri"/>
                <a:cs typeface="Times New Roman"/>
              </a:rPr>
              <a:t>A client might be cash constrained if the bulk of a client’s estate was transferred into a trust.  Given the client’s cash crunch, obtaining a commercial loan to buy back the assets can be difficult. </a:t>
            </a:r>
          </a:p>
          <a:p>
            <a:pPr marR="0" lvl="0">
              <a:spcBef>
                <a:spcPts val="0"/>
              </a:spcBef>
              <a:spcAft>
                <a:spcPts val="0"/>
              </a:spcAft>
            </a:pPr>
            <a:r>
              <a:rPr lang="en-US" sz="1400" dirty="0" smtClean="0">
                <a:latin typeface="Times New Roman"/>
                <a:ea typeface="Calibri"/>
                <a:cs typeface="Times New Roman"/>
              </a:rPr>
              <a:t> </a:t>
            </a:r>
            <a:endParaRPr lang="en-US" sz="1400" dirty="0" smtClean="0">
              <a:ea typeface="Calibri"/>
              <a:cs typeface="Times New Roman"/>
            </a:endParaRPr>
          </a:p>
          <a:p>
            <a:pPr marL="457200" marR="0">
              <a:spcBef>
                <a:spcPts val="0"/>
              </a:spcBef>
              <a:spcAft>
                <a:spcPts val="0"/>
              </a:spcAft>
            </a:pPr>
            <a:r>
              <a:rPr lang="en-US" sz="1400" b="1" dirty="0" smtClean="0">
                <a:latin typeface="Times New Roman"/>
                <a:ea typeface="Calibri"/>
                <a:cs typeface="Times New Roman"/>
              </a:rPr>
              <a:t>Solution</a:t>
            </a:r>
            <a:r>
              <a:rPr lang="en-US" sz="1400" b="1" dirty="0">
                <a:latin typeface="Times New Roman"/>
                <a:ea typeface="Calibri"/>
                <a:cs typeface="Times New Roman"/>
              </a:rPr>
              <a:t>:</a:t>
            </a:r>
            <a:r>
              <a:rPr lang="en-US" sz="1400" dirty="0">
                <a:latin typeface="Times New Roman"/>
                <a:ea typeface="Calibri"/>
                <a:cs typeface="Times New Roman"/>
              </a:rPr>
              <a:t> Have the </a:t>
            </a:r>
            <a:r>
              <a:rPr lang="en-US" sz="1400" dirty="0" smtClean="0">
                <a:latin typeface="Times New Roman"/>
                <a:ea typeface="Calibri"/>
                <a:cs typeface="Times New Roman"/>
              </a:rPr>
              <a:t>IDGT </a:t>
            </a:r>
            <a:r>
              <a:rPr lang="en-US" sz="1400" dirty="0">
                <a:latin typeface="Times New Roman"/>
                <a:ea typeface="Calibri"/>
                <a:cs typeface="Times New Roman"/>
              </a:rPr>
              <a:t>guarantee the loan, parent pays the </a:t>
            </a:r>
            <a:r>
              <a:rPr lang="en-US" sz="1400" dirty="0" smtClean="0">
                <a:latin typeface="Times New Roman"/>
                <a:ea typeface="Calibri"/>
                <a:cs typeface="Times New Roman"/>
              </a:rPr>
              <a:t>IDGT </a:t>
            </a:r>
            <a:r>
              <a:rPr lang="en-US" sz="1400" dirty="0">
                <a:latin typeface="Times New Roman"/>
                <a:ea typeface="Calibri"/>
                <a:cs typeface="Times New Roman"/>
              </a:rPr>
              <a:t>a guarantee fee (e.g., 1.5%), leading to an additional estate tax savings (equal to 40% of the cash used to pay the guarantee fee).</a:t>
            </a:r>
            <a:endParaRPr lang="en-US" sz="1400" dirty="0">
              <a:ea typeface="Calibri"/>
              <a:cs typeface="Times New Roman"/>
            </a:endParaRPr>
          </a:p>
          <a:p>
            <a:pPr marL="457200" marR="0">
              <a:spcBef>
                <a:spcPts val="0"/>
              </a:spcBef>
              <a:spcAft>
                <a:spcPts val="0"/>
              </a:spcAft>
            </a:pPr>
            <a:r>
              <a:rPr lang="en-US" sz="14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b="1" dirty="0">
                <a:latin typeface="Times New Roman"/>
                <a:ea typeface="Calibri"/>
                <a:cs typeface="Times New Roman"/>
              </a:rPr>
              <a:t>Sarbanes </a:t>
            </a:r>
            <a:r>
              <a:rPr lang="en-US" sz="1400" b="1" dirty="0" smtClean="0">
                <a:latin typeface="Times New Roman"/>
                <a:ea typeface="Calibri"/>
                <a:cs typeface="Times New Roman"/>
              </a:rPr>
              <a:t>Oxley</a:t>
            </a:r>
            <a:r>
              <a:rPr lang="en-US" sz="1400" dirty="0" smtClean="0">
                <a:latin typeface="Times New Roman"/>
                <a:ea typeface="Calibri"/>
                <a:cs typeface="Times New Roman"/>
              </a:rPr>
              <a:t> </a:t>
            </a:r>
            <a:r>
              <a:rPr lang="en-US" sz="1400" dirty="0">
                <a:latin typeface="Times New Roman"/>
                <a:ea typeface="Calibri"/>
                <a:cs typeface="Times New Roman"/>
              </a:rPr>
              <a:t>– This type of SLOC request may create a commitment to lend. A bank must account for all commitments </a:t>
            </a:r>
            <a:r>
              <a:rPr lang="en-US" sz="1400" dirty="0" smtClean="0">
                <a:latin typeface="Times New Roman"/>
                <a:ea typeface="Calibri"/>
                <a:cs typeface="Times New Roman"/>
              </a:rPr>
              <a:t>and </a:t>
            </a:r>
            <a:r>
              <a:rPr lang="en-US" sz="1400" dirty="0">
                <a:latin typeface="Times New Roman"/>
                <a:ea typeface="Calibri"/>
                <a:cs typeface="Times New Roman"/>
              </a:rPr>
              <a:t>hold-back working capital against that commitment. There is no method for accounting for, pricing, or holding reserves against a phantom loan.</a:t>
            </a:r>
            <a:endParaRPr lang="en-US" sz="1400" dirty="0">
              <a:ea typeface="Calibri"/>
              <a:cs typeface="Times New Roman"/>
            </a:endParaRPr>
          </a:p>
          <a:p>
            <a:pPr marL="457200" marR="0">
              <a:spcBef>
                <a:spcPts val="0"/>
              </a:spcBef>
              <a:spcAft>
                <a:spcPts val="0"/>
              </a:spcAft>
            </a:pPr>
            <a:r>
              <a:rPr lang="en-US" sz="14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b="1" dirty="0">
                <a:latin typeface="Times New Roman"/>
                <a:ea typeface="Calibri"/>
                <a:cs typeface="Times New Roman"/>
              </a:rPr>
              <a:t>Sound Mind Considerations</a:t>
            </a:r>
            <a:r>
              <a:rPr lang="en-US" sz="1400" dirty="0">
                <a:latin typeface="Times New Roman"/>
                <a:ea typeface="Calibri"/>
                <a:cs typeface="Times New Roman"/>
              </a:rPr>
              <a:t> </a:t>
            </a:r>
            <a:r>
              <a:rPr lang="en-US" sz="1400" dirty="0" smtClean="0">
                <a:latin typeface="Times New Roman"/>
                <a:ea typeface="Calibri"/>
                <a:cs typeface="Times New Roman"/>
              </a:rPr>
              <a:t>–Due to the timing of the signatures a bank will have legal questions about the loan and need to demonstrate that the decedent executed loan documents with a sound mind.  Additional legal concerns may arise regarding authority to disburse funds and act on behalf of the estate.  Banks will need to determine their own appetite for risk regarding these types of transactions. </a:t>
            </a:r>
          </a:p>
          <a:p>
            <a:pPr marR="0" lvl="0">
              <a:spcBef>
                <a:spcPts val="0"/>
              </a:spcBef>
              <a:spcAft>
                <a:spcPts val="0"/>
              </a:spcAft>
            </a:pPr>
            <a:r>
              <a:rPr lang="en-US" sz="1400" dirty="0">
                <a:latin typeface="Times New Roman"/>
                <a:ea typeface="Calibri"/>
                <a:cs typeface="Times New Roman"/>
              </a:rPr>
              <a:t> </a:t>
            </a:r>
            <a:endParaRPr lang="en-US" sz="1400" dirty="0">
              <a:ea typeface="Calibri"/>
              <a:cs typeface="Times New Roman"/>
            </a:endParaRPr>
          </a:p>
          <a:p>
            <a:pPr marL="457200" marR="0">
              <a:spcBef>
                <a:spcPts val="0"/>
              </a:spcBef>
              <a:spcAft>
                <a:spcPts val="0"/>
              </a:spcAft>
            </a:pPr>
            <a:r>
              <a:rPr lang="en-US" sz="1400" b="1" dirty="0">
                <a:latin typeface="Times New Roman"/>
                <a:ea typeface="Calibri"/>
                <a:cs typeface="Times New Roman"/>
              </a:rPr>
              <a:t>Solution:</a:t>
            </a:r>
            <a:r>
              <a:rPr lang="en-US" sz="1400" dirty="0">
                <a:latin typeface="Times New Roman"/>
                <a:ea typeface="Calibri"/>
                <a:cs typeface="Times New Roman"/>
              </a:rPr>
              <a:t> Durable Power of Attorney will permit Agent to enter into the agreement.</a:t>
            </a:r>
            <a:endParaRPr lang="en-US" sz="1400" dirty="0">
              <a:ea typeface="Calibri"/>
              <a:cs typeface="Times New Roman"/>
            </a:endParaRPr>
          </a:p>
          <a:p>
            <a:pPr marR="0" lvl="0">
              <a:spcBef>
                <a:spcPts val="0"/>
              </a:spcBef>
              <a:spcAft>
                <a:spcPts val="0"/>
              </a:spcAft>
            </a:pPr>
            <a:endParaRPr lang="en-US" sz="800" dirty="0">
              <a:ea typeface="Calibri"/>
              <a:cs typeface="Times New Roman"/>
            </a:endParaRPr>
          </a:p>
        </p:txBody>
      </p:sp>
    </p:spTree>
    <p:extLst>
      <p:ext uri="{BB962C8B-B14F-4D97-AF65-F5344CB8AC3E}">
        <p14:creationId xmlns:p14="http://schemas.microsoft.com/office/powerpoint/2010/main" xmlns="" val="4531707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Brand\PCS_Header.jpg"/>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5149" r="28958"/>
          <a:stretch/>
        </p:blipFill>
        <p:spPr bwMode="auto">
          <a:xfrm>
            <a:off x="-152400" y="0"/>
            <a:ext cx="2472366" cy="605214"/>
          </a:xfrm>
          <a:prstGeom prst="rect">
            <a:avLst/>
          </a:prstGeom>
          <a:noFill/>
          <a:extLst>
            <a:ext uri="{909E8E84-426E-40DD-AFC4-6F175D3DCCD1}">
              <a14:hiddenFill xmlns:a14="http://schemas.microsoft.com/office/drawing/2010/main" xmlns="">
                <a:solidFill>
                  <a:srgbClr val="FFFFFF"/>
                </a:solidFill>
              </a14:hiddenFill>
            </a:ext>
          </a:extLst>
        </p:spPr>
      </p:pic>
      <p:cxnSp>
        <p:nvCxnSpPr>
          <p:cNvPr id="5" name="Straight Connector 4"/>
          <p:cNvCxnSpPr/>
          <p:nvPr/>
        </p:nvCxnSpPr>
        <p:spPr>
          <a:xfrm>
            <a:off x="914400" y="685800"/>
            <a:ext cx="7239000" cy="0"/>
          </a:xfrm>
          <a:prstGeom prst="line">
            <a:avLst/>
          </a:prstGeom>
          <a:ln w="3175"/>
        </p:spPr>
        <p:style>
          <a:lnRef idx="1">
            <a:schemeClr val="accent1"/>
          </a:lnRef>
          <a:fillRef idx="0">
            <a:schemeClr val="accent1"/>
          </a:fillRef>
          <a:effectRef idx="0">
            <a:schemeClr val="accent1"/>
          </a:effectRef>
          <a:fontRef idx="minor">
            <a:schemeClr val="tx1"/>
          </a:fontRef>
        </p:style>
      </p:cxnSp>
      <p:sp>
        <p:nvSpPr>
          <p:cNvPr id="6" name="Rectangle 5"/>
          <p:cNvSpPr>
            <a:spLocks noChangeArrowheads="1"/>
          </p:cNvSpPr>
          <p:nvPr/>
        </p:nvSpPr>
        <p:spPr bwMode="auto">
          <a:xfrm>
            <a:off x="502697" y="863365"/>
            <a:ext cx="7678020" cy="452163"/>
          </a:xfrm>
          <a:prstGeom prst="rect">
            <a:avLst/>
          </a:prstGeom>
          <a:noFill/>
          <a:ln w="9525">
            <a:noFill/>
            <a:miter lim="800000"/>
            <a:headEnd/>
            <a:tailEnd/>
          </a:ln>
        </p:spPr>
        <p:txBody>
          <a:bodyPr wrap="square" lIns="82030" tIns="41015" rIns="82030" bIns="41015">
            <a:spAutoFit/>
          </a:bodyPr>
          <a:lstStyle/>
          <a:p>
            <a:pPr marL="0" lvl="2" algn="ctr" defTabSz="912862" fontAlgn="base">
              <a:spcAft>
                <a:spcPct val="0"/>
              </a:spcAft>
              <a:buClr>
                <a:srgbClr val="4F81BD">
                  <a:lumMod val="75000"/>
                </a:srgbClr>
              </a:buClr>
              <a:buSzPct val="60000"/>
              <a:defRPr/>
            </a:pPr>
            <a:r>
              <a:rPr lang="en-US" sz="2400" b="1" dirty="0">
                <a:solidFill>
                  <a:srgbClr val="002060"/>
                </a:solidFill>
                <a:latin typeface="Times New Roman" panose="02020603050405020304" pitchFamily="18" charset="0"/>
                <a:ea typeface="ＭＳ Ｐゴシック" pitchFamily="80" charset="-128"/>
                <a:cs typeface="Times New Roman" panose="02020603050405020304" pitchFamily="18" charset="0"/>
              </a:rPr>
              <a:t>Bank </a:t>
            </a:r>
            <a:r>
              <a:rPr lang="en-US" sz="2400" b="1" dirty="0" smtClean="0">
                <a:solidFill>
                  <a:srgbClr val="002060"/>
                </a:solidFill>
                <a:latin typeface="Times New Roman" panose="02020603050405020304" pitchFamily="18" charset="0"/>
                <a:ea typeface="ＭＳ Ｐゴシック" pitchFamily="80" charset="-128"/>
                <a:cs typeface="Times New Roman" panose="02020603050405020304" pitchFamily="18" charset="0"/>
              </a:rPr>
              <a:t>Issues</a:t>
            </a:r>
            <a:endParaRPr lang="en-US" sz="2400" dirty="0">
              <a:solidFill>
                <a:srgbClr val="002060"/>
              </a:solidFill>
              <a:latin typeface="Times New Roman" panose="02020603050405020304" pitchFamily="18" charset="0"/>
              <a:ea typeface="ＭＳ Ｐゴシック" pitchFamily="80" charset="-128"/>
              <a:cs typeface="Times New Roman" panose="02020603050405020304" pitchFamily="18" charset="0"/>
            </a:endParaRPr>
          </a:p>
        </p:txBody>
      </p:sp>
      <p:sp>
        <p:nvSpPr>
          <p:cNvPr id="17" name="Slide Number Placeholder 16"/>
          <p:cNvSpPr>
            <a:spLocks noGrp="1"/>
          </p:cNvSpPr>
          <p:nvPr>
            <p:ph type="sldNum" sz="quarter" idx="12"/>
          </p:nvPr>
        </p:nvSpPr>
        <p:spPr/>
        <p:txBody>
          <a:bodyPr/>
          <a:lstStyle/>
          <a:p>
            <a:fld id="{E7B91FB5-152E-4A09-9919-B22A57C3D075}" type="slidenum">
              <a:rPr lang="en-US" smtClean="0"/>
              <a:pPr/>
              <a:t>16</a:t>
            </a:fld>
            <a:endParaRPr lang="en-US" dirty="0"/>
          </a:p>
        </p:txBody>
      </p:sp>
      <p:sp>
        <p:nvSpPr>
          <p:cNvPr id="7" name="TextBox 6"/>
          <p:cNvSpPr txBox="1"/>
          <p:nvPr/>
        </p:nvSpPr>
        <p:spPr>
          <a:xfrm>
            <a:off x="714554" y="1295400"/>
            <a:ext cx="7972246" cy="4893647"/>
          </a:xfrm>
          <a:prstGeom prst="rect">
            <a:avLst/>
          </a:prstGeom>
          <a:noFill/>
        </p:spPr>
        <p:txBody>
          <a:bodyPr wrap="square" rtlCol="0">
            <a:spAutoFit/>
          </a:bodyPr>
          <a:lstStyle/>
          <a:p>
            <a:r>
              <a:rPr lang="en-US" sz="1600" dirty="0">
                <a:latin typeface="Times New Roman"/>
                <a:ea typeface="Times New Roman"/>
                <a:cs typeface="Times New Roman"/>
              </a:rPr>
              <a:t> </a:t>
            </a:r>
            <a:endParaRPr lang="en-US" sz="1600" dirty="0">
              <a:ea typeface="Calibri"/>
              <a:cs typeface="Times New Roman"/>
            </a:endParaRPr>
          </a:p>
          <a:p>
            <a:pPr marL="342900" marR="0" lvl="0" indent="-342900">
              <a:spcBef>
                <a:spcPts val="0"/>
              </a:spcBef>
              <a:spcAft>
                <a:spcPts val="0"/>
              </a:spcAft>
              <a:buFont typeface="Symbol"/>
              <a:buChar char=""/>
            </a:pPr>
            <a:r>
              <a:rPr lang="en-US" sz="1400" b="1" dirty="0">
                <a:latin typeface="Times New Roman"/>
                <a:ea typeface="Calibri"/>
                <a:cs typeface="Times New Roman"/>
              </a:rPr>
              <a:t>Complex Loans</a:t>
            </a:r>
            <a:r>
              <a:rPr lang="en-US" sz="1400" dirty="0">
                <a:latin typeface="Times New Roman"/>
                <a:ea typeface="Calibri"/>
                <a:cs typeface="Times New Roman"/>
              </a:rPr>
              <a:t> – Such a SLOC is a highly complex file to underwrite. It will be </a:t>
            </a:r>
            <a:r>
              <a:rPr lang="en-US" sz="1400" dirty="0" smtClean="0">
                <a:latin typeface="Times New Roman"/>
                <a:ea typeface="Calibri"/>
                <a:cs typeface="Times New Roman"/>
              </a:rPr>
              <a:t>asset-based </a:t>
            </a:r>
            <a:r>
              <a:rPr lang="en-US" sz="1400" dirty="0">
                <a:latin typeface="Times New Roman"/>
                <a:ea typeface="Calibri"/>
                <a:cs typeface="Times New Roman"/>
              </a:rPr>
              <a:t>and cash-flow dependent. Assets and Grantor cash-flow must exceed the loan amount and the bank will have to take acceptable collateral. This is a loan underwriting the borrower, not the trust assets. It will boil down to a credit department’s risk appetite. Banks generally don’t want to hold unsecured loans, especially while an estate is being wound down.</a:t>
            </a:r>
            <a:endParaRPr lang="en-US" sz="1400" dirty="0">
              <a:ea typeface="Calibri"/>
              <a:cs typeface="Times New Roman"/>
            </a:endParaRPr>
          </a:p>
          <a:p>
            <a:pPr marL="457200" marR="0">
              <a:spcBef>
                <a:spcPts val="0"/>
              </a:spcBef>
              <a:spcAft>
                <a:spcPts val="0"/>
              </a:spcAft>
            </a:pPr>
            <a:r>
              <a:rPr lang="en-US" sz="14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b="1" dirty="0">
                <a:latin typeface="Times New Roman"/>
                <a:ea typeface="Calibri"/>
                <a:cs typeface="Times New Roman"/>
              </a:rPr>
              <a:t>Loan Pricers</a:t>
            </a:r>
            <a:r>
              <a:rPr lang="en-US" sz="1400" dirty="0">
                <a:latin typeface="Times New Roman"/>
                <a:ea typeface="Calibri"/>
                <a:cs typeface="Times New Roman"/>
              </a:rPr>
              <a:t> – Most banks have software that allows them to price the profitability of a loan. They are preset models that cannot be changed. Federal law (Dodd Frank) imposes strict controls on financial models and model testing. In order for a Bank to know what to charge for underwriting a file in a proposed SLOC estate buy-back strategy, the Bank would have to use a pre-tested model. </a:t>
            </a:r>
            <a:r>
              <a:rPr lang="en-US" sz="1400" dirty="0" smtClean="0">
                <a:latin typeface="Times New Roman"/>
                <a:ea typeface="Calibri"/>
                <a:cs typeface="Times New Roman"/>
              </a:rPr>
              <a:t>Typically, </a:t>
            </a:r>
            <a:r>
              <a:rPr lang="en-US" sz="1400" dirty="0">
                <a:latin typeface="Times New Roman"/>
                <a:ea typeface="Calibri"/>
                <a:cs typeface="Times New Roman"/>
              </a:rPr>
              <a:t>b</a:t>
            </a:r>
            <a:r>
              <a:rPr lang="en-US" sz="1400" dirty="0" smtClean="0">
                <a:latin typeface="Times New Roman"/>
                <a:ea typeface="Calibri"/>
                <a:cs typeface="Times New Roman"/>
              </a:rPr>
              <a:t>anks do not have </a:t>
            </a:r>
            <a:r>
              <a:rPr lang="en-US" sz="1400" dirty="0">
                <a:latin typeface="Times New Roman"/>
                <a:ea typeface="Calibri"/>
                <a:cs typeface="Times New Roman"/>
              </a:rPr>
              <a:t>models for this type of arrangement.</a:t>
            </a:r>
            <a:endParaRPr lang="en-US" sz="1400" dirty="0">
              <a:ea typeface="Calibri"/>
              <a:cs typeface="Times New Roman"/>
            </a:endParaRPr>
          </a:p>
          <a:p>
            <a:pPr marL="457200" marR="0">
              <a:spcBef>
                <a:spcPts val="0"/>
              </a:spcBef>
              <a:spcAft>
                <a:spcPts val="0"/>
              </a:spcAft>
            </a:pPr>
            <a:r>
              <a:rPr lang="en-US" sz="14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b="1" dirty="0">
                <a:latin typeface="Times New Roman"/>
                <a:ea typeface="Calibri"/>
                <a:cs typeface="Times New Roman"/>
              </a:rPr>
              <a:t>Handshake Deal</a:t>
            </a:r>
            <a:r>
              <a:rPr lang="en-US" sz="1400" dirty="0">
                <a:latin typeface="Times New Roman"/>
                <a:ea typeface="Calibri"/>
                <a:cs typeface="Times New Roman"/>
              </a:rPr>
              <a:t> – A SLOC estate buy-back structure is more akin to a handshake deal than a letter of credit. Promises to pay are not under-writable.</a:t>
            </a:r>
            <a:endParaRPr lang="en-US" sz="1400" dirty="0">
              <a:ea typeface="Calibri"/>
              <a:cs typeface="Times New Roman"/>
            </a:endParaRPr>
          </a:p>
          <a:p>
            <a:pPr marL="457200" marR="0">
              <a:spcBef>
                <a:spcPts val="0"/>
              </a:spcBef>
              <a:spcAft>
                <a:spcPts val="0"/>
              </a:spcAft>
            </a:pPr>
            <a:r>
              <a:rPr lang="en-US" sz="14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b="1" dirty="0">
                <a:latin typeface="Times New Roman"/>
                <a:ea typeface="Calibri"/>
                <a:cs typeface="Times New Roman"/>
              </a:rPr>
              <a:t>True Payor is a Not-Yet-Existing Estate</a:t>
            </a:r>
            <a:r>
              <a:rPr lang="en-US" sz="1400" dirty="0">
                <a:latin typeface="Times New Roman"/>
                <a:ea typeface="Calibri"/>
                <a:cs typeface="Times New Roman"/>
              </a:rPr>
              <a:t> – Underwriting is more complicated due to the fact that the ultimate obligor is an estate that does not yet exist.</a:t>
            </a:r>
            <a:endParaRPr lang="en-US" sz="1400" dirty="0">
              <a:ea typeface="Calibri"/>
              <a:cs typeface="Times New Roman"/>
            </a:endParaRPr>
          </a:p>
          <a:p>
            <a:pPr marL="457200" marR="0">
              <a:spcBef>
                <a:spcPts val="0"/>
              </a:spcBef>
              <a:spcAft>
                <a:spcPts val="0"/>
              </a:spcAft>
            </a:pPr>
            <a:r>
              <a:rPr lang="en-US" sz="1400" dirty="0">
                <a:latin typeface="Times New Roman"/>
                <a:ea typeface="Calibri"/>
                <a:cs typeface="Times New Roman"/>
              </a:rPr>
              <a:t> </a:t>
            </a:r>
            <a:endParaRPr lang="en-US" sz="1400" dirty="0">
              <a:ea typeface="Calibri"/>
              <a:cs typeface="Times New Roman"/>
            </a:endParaRPr>
          </a:p>
          <a:p>
            <a:pPr marL="457200" marR="0">
              <a:spcBef>
                <a:spcPts val="0"/>
              </a:spcBef>
              <a:spcAft>
                <a:spcPts val="0"/>
              </a:spcAft>
            </a:pPr>
            <a:r>
              <a:rPr lang="en-US" sz="1400" b="1" dirty="0">
                <a:latin typeface="Times New Roman"/>
                <a:ea typeface="Calibri"/>
                <a:cs typeface="Times New Roman"/>
              </a:rPr>
              <a:t>Solution:</a:t>
            </a:r>
            <a:r>
              <a:rPr lang="en-US" sz="1400" dirty="0">
                <a:latin typeface="Times New Roman"/>
                <a:ea typeface="Calibri"/>
                <a:cs typeface="Times New Roman"/>
              </a:rPr>
              <a:t> It could be a Revocable Living Trust trustee taking out the loan (not a person), which is an existing and continuing obligor.</a:t>
            </a:r>
            <a:endParaRPr lang="en-US" sz="1400" dirty="0">
              <a:ea typeface="Calibri"/>
              <a:cs typeface="Times New Roman"/>
            </a:endParaRPr>
          </a:p>
          <a:p>
            <a:pPr marL="457200" marR="0">
              <a:spcBef>
                <a:spcPts val="0"/>
              </a:spcBef>
              <a:spcAft>
                <a:spcPts val="0"/>
              </a:spcAft>
            </a:pPr>
            <a:r>
              <a:rPr lang="en-US" sz="1600" dirty="0">
                <a:latin typeface="Times New Roman"/>
                <a:ea typeface="Calibri"/>
                <a:cs typeface="Times New Roman"/>
              </a:rPr>
              <a:t> </a:t>
            </a:r>
            <a:endParaRPr lang="en-US" sz="1600" dirty="0">
              <a:ea typeface="Calibri"/>
              <a:cs typeface="Times New Roman"/>
            </a:endParaRPr>
          </a:p>
        </p:txBody>
      </p:sp>
    </p:spTree>
    <p:extLst>
      <p:ext uri="{BB962C8B-B14F-4D97-AF65-F5344CB8AC3E}">
        <p14:creationId xmlns:p14="http://schemas.microsoft.com/office/powerpoint/2010/main" xmlns="" val="42613029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Brand\PCS_Header.jpg"/>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5149" r="28958"/>
          <a:stretch/>
        </p:blipFill>
        <p:spPr bwMode="auto">
          <a:xfrm>
            <a:off x="-152400" y="0"/>
            <a:ext cx="2472366" cy="605214"/>
          </a:xfrm>
          <a:prstGeom prst="rect">
            <a:avLst/>
          </a:prstGeom>
          <a:noFill/>
          <a:extLst>
            <a:ext uri="{909E8E84-426E-40DD-AFC4-6F175D3DCCD1}">
              <a14:hiddenFill xmlns:a14="http://schemas.microsoft.com/office/drawing/2010/main" xmlns="">
                <a:solidFill>
                  <a:srgbClr val="FFFFFF"/>
                </a:solidFill>
              </a14:hiddenFill>
            </a:ext>
          </a:extLst>
        </p:spPr>
      </p:pic>
      <p:cxnSp>
        <p:nvCxnSpPr>
          <p:cNvPr id="5" name="Straight Connector 4"/>
          <p:cNvCxnSpPr/>
          <p:nvPr/>
        </p:nvCxnSpPr>
        <p:spPr>
          <a:xfrm>
            <a:off x="914400" y="685800"/>
            <a:ext cx="7239000" cy="0"/>
          </a:xfrm>
          <a:prstGeom prst="line">
            <a:avLst/>
          </a:prstGeom>
          <a:ln w="3175"/>
        </p:spPr>
        <p:style>
          <a:lnRef idx="1">
            <a:schemeClr val="accent1"/>
          </a:lnRef>
          <a:fillRef idx="0">
            <a:schemeClr val="accent1"/>
          </a:fillRef>
          <a:effectRef idx="0">
            <a:schemeClr val="accent1"/>
          </a:effectRef>
          <a:fontRef idx="minor">
            <a:schemeClr val="tx1"/>
          </a:fontRef>
        </p:style>
      </p:cxnSp>
      <p:sp>
        <p:nvSpPr>
          <p:cNvPr id="6" name="Rectangle 5"/>
          <p:cNvSpPr>
            <a:spLocks noChangeArrowheads="1"/>
          </p:cNvSpPr>
          <p:nvPr/>
        </p:nvSpPr>
        <p:spPr bwMode="auto">
          <a:xfrm>
            <a:off x="502697" y="1148037"/>
            <a:ext cx="7678020" cy="452163"/>
          </a:xfrm>
          <a:prstGeom prst="rect">
            <a:avLst/>
          </a:prstGeom>
          <a:noFill/>
          <a:ln w="9525">
            <a:noFill/>
            <a:miter lim="800000"/>
            <a:headEnd/>
            <a:tailEnd/>
          </a:ln>
        </p:spPr>
        <p:txBody>
          <a:bodyPr wrap="square" lIns="82030" tIns="41015" rIns="82030" bIns="41015">
            <a:spAutoFit/>
          </a:bodyPr>
          <a:lstStyle/>
          <a:p>
            <a:pPr marL="0" lvl="2" algn="ctr" defTabSz="912862" fontAlgn="base">
              <a:spcAft>
                <a:spcPct val="0"/>
              </a:spcAft>
              <a:buClr>
                <a:srgbClr val="4F81BD">
                  <a:lumMod val="75000"/>
                </a:srgbClr>
              </a:buClr>
              <a:buSzPct val="60000"/>
              <a:defRPr/>
            </a:pPr>
            <a:r>
              <a:rPr lang="en-US" sz="2400" b="1" dirty="0">
                <a:solidFill>
                  <a:srgbClr val="002060"/>
                </a:solidFill>
                <a:latin typeface="Times New Roman" panose="02020603050405020304" pitchFamily="18" charset="0"/>
                <a:ea typeface="ＭＳ Ｐゴシック" pitchFamily="80" charset="-128"/>
                <a:cs typeface="Times New Roman" panose="02020603050405020304" pitchFamily="18" charset="0"/>
              </a:rPr>
              <a:t>Bank </a:t>
            </a:r>
            <a:r>
              <a:rPr lang="en-US" sz="2400" b="1" dirty="0" smtClean="0">
                <a:solidFill>
                  <a:srgbClr val="002060"/>
                </a:solidFill>
                <a:latin typeface="Times New Roman" panose="02020603050405020304" pitchFamily="18" charset="0"/>
                <a:ea typeface="ＭＳ Ｐゴシック" pitchFamily="80" charset="-128"/>
                <a:cs typeface="Times New Roman" panose="02020603050405020304" pitchFamily="18" charset="0"/>
              </a:rPr>
              <a:t>Issues</a:t>
            </a:r>
            <a:endParaRPr lang="en-US" sz="2400" dirty="0">
              <a:solidFill>
                <a:srgbClr val="002060"/>
              </a:solidFill>
              <a:latin typeface="Times New Roman" panose="02020603050405020304" pitchFamily="18" charset="0"/>
              <a:ea typeface="ＭＳ Ｐゴシック" pitchFamily="80" charset="-128"/>
              <a:cs typeface="Times New Roman" panose="02020603050405020304" pitchFamily="18" charset="0"/>
            </a:endParaRPr>
          </a:p>
        </p:txBody>
      </p:sp>
      <p:sp>
        <p:nvSpPr>
          <p:cNvPr id="17" name="Slide Number Placeholder 16"/>
          <p:cNvSpPr>
            <a:spLocks noGrp="1"/>
          </p:cNvSpPr>
          <p:nvPr>
            <p:ph type="sldNum" sz="quarter" idx="12"/>
          </p:nvPr>
        </p:nvSpPr>
        <p:spPr/>
        <p:txBody>
          <a:bodyPr/>
          <a:lstStyle/>
          <a:p>
            <a:fld id="{E7B91FB5-152E-4A09-9919-B22A57C3D075}" type="slidenum">
              <a:rPr lang="en-US" smtClean="0"/>
              <a:pPr/>
              <a:t>17</a:t>
            </a:fld>
            <a:endParaRPr lang="en-US" dirty="0"/>
          </a:p>
        </p:txBody>
      </p:sp>
      <p:sp>
        <p:nvSpPr>
          <p:cNvPr id="7" name="TextBox 6"/>
          <p:cNvSpPr txBox="1"/>
          <p:nvPr/>
        </p:nvSpPr>
        <p:spPr>
          <a:xfrm>
            <a:off x="774220" y="1447800"/>
            <a:ext cx="7519359" cy="4832092"/>
          </a:xfrm>
          <a:prstGeom prst="rect">
            <a:avLst/>
          </a:prstGeom>
          <a:noFill/>
        </p:spPr>
        <p:txBody>
          <a:bodyPr wrap="square" rtlCol="0">
            <a:spAutoFit/>
          </a:bodyPr>
          <a:lstStyle/>
          <a:p>
            <a:r>
              <a:rPr lang="en-US" sz="1600" dirty="0">
                <a:latin typeface="Times New Roman"/>
                <a:ea typeface="Times New Roman"/>
                <a:cs typeface="Times New Roman"/>
              </a:rPr>
              <a:t> </a:t>
            </a:r>
            <a:endParaRPr lang="en-US" sz="1600" dirty="0">
              <a:ea typeface="Calibri"/>
              <a:cs typeface="Times New Roman"/>
            </a:endParaRPr>
          </a:p>
          <a:p>
            <a:pPr marL="457200" marR="0">
              <a:spcBef>
                <a:spcPts val="0"/>
              </a:spcBef>
              <a:spcAft>
                <a:spcPts val="0"/>
              </a:spcAft>
            </a:pPr>
            <a:r>
              <a:rPr lang="en-US" sz="16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b="1" dirty="0">
                <a:latin typeface="Times New Roman"/>
                <a:ea typeface="Calibri"/>
                <a:cs typeface="Times New Roman"/>
              </a:rPr>
              <a:t>Time Considerations</a:t>
            </a:r>
            <a:r>
              <a:rPr lang="en-US" sz="1400" dirty="0">
                <a:latin typeface="Times New Roman"/>
                <a:ea typeface="Calibri"/>
                <a:cs typeface="Times New Roman"/>
              </a:rPr>
              <a:t> – When underwriting a loan, a bank must project the time-horizon for its commitment. In this case, </a:t>
            </a:r>
            <a:r>
              <a:rPr lang="en-US" sz="1400" dirty="0" smtClean="0">
                <a:latin typeface="Times New Roman"/>
                <a:ea typeface="Calibri"/>
                <a:cs typeface="Times New Roman"/>
              </a:rPr>
              <a:t>time-horizon is unknown, therefore it is difficult to determine when the a triggering event </a:t>
            </a:r>
            <a:r>
              <a:rPr lang="en-US" sz="1400" dirty="0">
                <a:latin typeface="Times New Roman"/>
                <a:ea typeface="Calibri"/>
                <a:cs typeface="Times New Roman"/>
              </a:rPr>
              <a:t>will occur.</a:t>
            </a:r>
            <a:endParaRPr lang="en-US" sz="1400" dirty="0">
              <a:ea typeface="Calibri"/>
              <a:cs typeface="Times New Roman"/>
            </a:endParaRPr>
          </a:p>
          <a:p>
            <a:pPr marL="457200" marR="0">
              <a:spcBef>
                <a:spcPts val="0"/>
              </a:spcBef>
              <a:spcAft>
                <a:spcPts val="0"/>
              </a:spcAft>
            </a:pPr>
            <a:r>
              <a:rPr lang="en-US" sz="14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b="1" dirty="0">
                <a:latin typeface="Times New Roman"/>
                <a:ea typeface="Calibri"/>
                <a:cs typeface="Times New Roman"/>
              </a:rPr>
              <a:t>Excess Prior Gifting</a:t>
            </a:r>
            <a:r>
              <a:rPr lang="en-US" sz="1400" dirty="0">
                <a:latin typeface="Times New Roman"/>
                <a:ea typeface="Calibri"/>
                <a:cs typeface="Times New Roman"/>
              </a:rPr>
              <a:t> – A client who transferred the bulk of their estate to an IDGT may never be able to qualify.</a:t>
            </a:r>
            <a:endParaRPr lang="en-US" sz="1400" dirty="0">
              <a:ea typeface="Calibri"/>
              <a:cs typeface="Times New Roman"/>
            </a:endParaRPr>
          </a:p>
          <a:p>
            <a:pPr marL="457200" marR="0">
              <a:spcBef>
                <a:spcPts val="0"/>
              </a:spcBef>
              <a:spcAft>
                <a:spcPts val="0"/>
              </a:spcAft>
            </a:pPr>
            <a:r>
              <a:rPr lang="en-US" sz="1400" dirty="0">
                <a:latin typeface="Times New Roman"/>
                <a:ea typeface="Calibri"/>
                <a:cs typeface="Times New Roman"/>
              </a:rPr>
              <a:t> </a:t>
            </a:r>
            <a:endParaRPr lang="en-US" sz="1400" dirty="0">
              <a:ea typeface="Calibri"/>
              <a:cs typeface="Times New Roman"/>
            </a:endParaRPr>
          </a:p>
          <a:p>
            <a:pPr marL="457200" marR="0">
              <a:spcBef>
                <a:spcPts val="0"/>
              </a:spcBef>
              <a:spcAft>
                <a:spcPts val="0"/>
              </a:spcAft>
            </a:pPr>
            <a:r>
              <a:rPr lang="en-US" sz="1400" b="1" dirty="0">
                <a:latin typeface="Times New Roman"/>
                <a:ea typeface="Calibri"/>
                <a:cs typeface="Times New Roman"/>
              </a:rPr>
              <a:t>Solution:</a:t>
            </a:r>
            <a:r>
              <a:rPr lang="en-US" sz="1400" dirty="0">
                <a:latin typeface="Times New Roman"/>
                <a:ea typeface="Calibri"/>
                <a:cs typeface="Times New Roman"/>
              </a:rPr>
              <a:t> </a:t>
            </a:r>
            <a:r>
              <a:rPr lang="en-US" sz="1400" dirty="0" smtClean="0">
                <a:latin typeface="Times New Roman"/>
                <a:ea typeface="Calibri"/>
                <a:cs typeface="Times New Roman"/>
              </a:rPr>
              <a:t>IDGT </a:t>
            </a:r>
            <a:r>
              <a:rPr lang="en-US" sz="1400" dirty="0">
                <a:latin typeface="Times New Roman"/>
                <a:ea typeface="Calibri"/>
                <a:cs typeface="Times New Roman"/>
              </a:rPr>
              <a:t>Trustee guarantees the loan.</a:t>
            </a:r>
            <a:endParaRPr lang="en-US" sz="1400" dirty="0">
              <a:ea typeface="Calibri"/>
              <a:cs typeface="Times New Roman"/>
            </a:endParaRPr>
          </a:p>
          <a:p>
            <a:pPr marL="457200" marR="0">
              <a:spcBef>
                <a:spcPts val="0"/>
              </a:spcBef>
              <a:spcAft>
                <a:spcPts val="0"/>
              </a:spcAft>
            </a:pPr>
            <a:r>
              <a:rPr lang="en-US" sz="14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b="1" dirty="0">
                <a:latin typeface="Times New Roman"/>
                <a:ea typeface="Calibri"/>
                <a:cs typeface="Times New Roman"/>
              </a:rPr>
              <a:t>Per Capita Loan Thresholds</a:t>
            </a:r>
            <a:r>
              <a:rPr lang="en-US" sz="1400" dirty="0">
                <a:latin typeface="Times New Roman"/>
                <a:ea typeface="Calibri"/>
                <a:cs typeface="Times New Roman"/>
              </a:rPr>
              <a:t> – Most banks have a per capita lending restriction. Loans to any single person/estate at or above that amount are prohibited to them (e.g., $50M) and would have to be syndicated.</a:t>
            </a:r>
            <a:endParaRPr lang="en-US" sz="1400" dirty="0">
              <a:ea typeface="Calibri"/>
              <a:cs typeface="Times New Roman"/>
            </a:endParaRPr>
          </a:p>
          <a:p>
            <a:pPr marL="457200" marR="0">
              <a:spcBef>
                <a:spcPts val="0"/>
              </a:spcBef>
              <a:spcAft>
                <a:spcPts val="0"/>
              </a:spcAft>
            </a:pPr>
            <a:r>
              <a:rPr lang="en-US" sz="14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b="1" dirty="0">
                <a:latin typeface="Times New Roman"/>
                <a:ea typeface="Calibri"/>
                <a:cs typeface="Times New Roman"/>
              </a:rPr>
              <a:t>Elder Abuse Concerns</a:t>
            </a:r>
            <a:r>
              <a:rPr lang="en-US" sz="1400" dirty="0">
                <a:latin typeface="Times New Roman"/>
                <a:ea typeface="Calibri"/>
                <a:cs typeface="Times New Roman"/>
              </a:rPr>
              <a:t> – </a:t>
            </a:r>
            <a:r>
              <a:rPr lang="en-US" sz="1400" dirty="0" smtClean="0">
                <a:latin typeface="Times New Roman"/>
                <a:ea typeface="Calibri"/>
                <a:cs typeface="Times New Roman"/>
              </a:rPr>
              <a:t>“Deathbed” signatures are problematic and subject to challenge by courts and heirs. </a:t>
            </a:r>
          </a:p>
          <a:p>
            <a:pPr marR="0" lvl="0">
              <a:spcBef>
                <a:spcPts val="0"/>
              </a:spcBef>
              <a:spcAft>
                <a:spcPts val="0"/>
              </a:spcAft>
            </a:pPr>
            <a:r>
              <a:rPr lang="en-US" sz="1400" dirty="0">
                <a:latin typeface="Times New Roman"/>
                <a:ea typeface="Calibri"/>
                <a:cs typeface="Times New Roman"/>
              </a:rPr>
              <a:t> </a:t>
            </a:r>
            <a:endParaRPr lang="en-US" sz="1400" dirty="0">
              <a:ea typeface="Calibri"/>
              <a:cs typeface="Times New Roman"/>
            </a:endParaRPr>
          </a:p>
          <a:p>
            <a:pPr marL="457200" marR="0">
              <a:spcBef>
                <a:spcPts val="0"/>
              </a:spcBef>
              <a:spcAft>
                <a:spcPts val="0"/>
              </a:spcAft>
            </a:pPr>
            <a:r>
              <a:rPr lang="en-US" sz="1400" b="1" dirty="0">
                <a:latin typeface="Times New Roman"/>
                <a:ea typeface="Calibri"/>
                <a:cs typeface="Times New Roman"/>
              </a:rPr>
              <a:t>Solution:</a:t>
            </a:r>
            <a:r>
              <a:rPr lang="en-US" sz="1400" dirty="0">
                <a:latin typeface="Times New Roman"/>
                <a:ea typeface="Calibri"/>
                <a:cs typeface="Times New Roman"/>
              </a:rPr>
              <a:t> Negotiate the arrangement long before such an issue arises (not a deathbed signature) or do it with a POA</a:t>
            </a:r>
            <a:r>
              <a:rPr lang="en-US" sz="1400" dirty="0" smtClean="0">
                <a:latin typeface="Times New Roman"/>
                <a:ea typeface="Calibri"/>
                <a:cs typeface="Times New Roman"/>
              </a:rPr>
              <a:t>.</a:t>
            </a:r>
          </a:p>
          <a:p>
            <a:pPr marL="457200" marR="0">
              <a:spcBef>
                <a:spcPts val="0"/>
              </a:spcBef>
              <a:spcAft>
                <a:spcPts val="0"/>
              </a:spcAft>
            </a:pPr>
            <a:endParaRPr lang="en-US" sz="1200" dirty="0">
              <a:ea typeface="Calibri"/>
              <a:cs typeface="Times New Roman"/>
            </a:endParaRPr>
          </a:p>
          <a:p>
            <a:pPr marR="0" lvl="0">
              <a:spcBef>
                <a:spcPts val="0"/>
              </a:spcBef>
              <a:spcAft>
                <a:spcPts val="0"/>
              </a:spcAft>
            </a:pPr>
            <a:endParaRPr lang="en-US" sz="1200" dirty="0">
              <a:ea typeface="Calibri"/>
              <a:cs typeface="Times New Roman"/>
            </a:endParaRPr>
          </a:p>
        </p:txBody>
      </p:sp>
    </p:spTree>
    <p:extLst>
      <p:ext uri="{BB962C8B-B14F-4D97-AF65-F5344CB8AC3E}">
        <p14:creationId xmlns:p14="http://schemas.microsoft.com/office/powerpoint/2010/main" xmlns="" val="30537447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Brand\PCS_Header.jpg"/>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5149" r="28958"/>
          <a:stretch/>
        </p:blipFill>
        <p:spPr bwMode="auto">
          <a:xfrm>
            <a:off x="-152400" y="0"/>
            <a:ext cx="2472366" cy="605214"/>
          </a:xfrm>
          <a:prstGeom prst="rect">
            <a:avLst/>
          </a:prstGeom>
          <a:noFill/>
          <a:extLst>
            <a:ext uri="{909E8E84-426E-40DD-AFC4-6F175D3DCCD1}">
              <a14:hiddenFill xmlns:a14="http://schemas.microsoft.com/office/drawing/2010/main" xmlns="">
                <a:solidFill>
                  <a:srgbClr val="FFFFFF"/>
                </a:solidFill>
              </a14:hiddenFill>
            </a:ext>
          </a:extLst>
        </p:spPr>
      </p:pic>
      <p:cxnSp>
        <p:nvCxnSpPr>
          <p:cNvPr id="5" name="Straight Connector 4"/>
          <p:cNvCxnSpPr/>
          <p:nvPr/>
        </p:nvCxnSpPr>
        <p:spPr>
          <a:xfrm>
            <a:off x="914400" y="685800"/>
            <a:ext cx="7239000" cy="0"/>
          </a:xfrm>
          <a:prstGeom prst="line">
            <a:avLst/>
          </a:prstGeom>
          <a:ln w="3175"/>
        </p:spPr>
        <p:style>
          <a:lnRef idx="1">
            <a:schemeClr val="accent1"/>
          </a:lnRef>
          <a:fillRef idx="0">
            <a:schemeClr val="accent1"/>
          </a:fillRef>
          <a:effectRef idx="0">
            <a:schemeClr val="accent1"/>
          </a:effectRef>
          <a:fontRef idx="minor">
            <a:schemeClr val="tx1"/>
          </a:fontRef>
        </p:style>
      </p:cxnSp>
      <p:sp>
        <p:nvSpPr>
          <p:cNvPr id="6" name="Rectangle 5"/>
          <p:cNvSpPr>
            <a:spLocks noChangeArrowheads="1"/>
          </p:cNvSpPr>
          <p:nvPr/>
        </p:nvSpPr>
        <p:spPr bwMode="auto">
          <a:xfrm>
            <a:off x="502697" y="1148037"/>
            <a:ext cx="7678020" cy="452163"/>
          </a:xfrm>
          <a:prstGeom prst="rect">
            <a:avLst/>
          </a:prstGeom>
          <a:noFill/>
          <a:ln w="9525">
            <a:noFill/>
            <a:miter lim="800000"/>
            <a:headEnd/>
            <a:tailEnd/>
          </a:ln>
        </p:spPr>
        <p:txBody>
          <a:bodyPr wrap="square" lIns="82030" tIns="41015" rIns="82030" bIns="41015">
            <a:spAutoFit/>
          </a:bodyPr>
          <a:lstStyle/>
          <a:p>
            <a:pPr marL="0" lvl="2" algn="ctr" defTabSz="912862" fontAlgn="base">
              <a:spcAft>
                <a:spcPct val="0"/>
              </a:spcAft>
              <a:buClr>
                <a:srgbClr val="4F81BD">
                  <a:lumMod val="75000"/>
                </a:srgbClr>
              </a:buClr>
              <a:buSzPct val="60000"/>
              <a:defRPr/>
            </a:pPr>
            <a:r>
              <a:rPr lang="en-US" sz="2400" b="1" dirty="0">
                <a:solidFill>
                  <a:srgbClr val="002060"/>
                </a:solidFill>
                <a:latin typeface="Times New Roman" panose="02020603050405020304" pitchFamily="18" charset="0"/>
                <a:ea typeface="ＭＳ Ｐゴシック" pitchFamily="80" charset="-128"/>
                <a:cs typeface="Times New Roman" panose="02020603050405020304" pitchFamily="18" charset="0"/>
              </a:rPr>
              <a:t>Bank </a:t>
            </a:r>
            <a:r>
              <a:rPr lang="en-US" sz="2400" b="1" dirty="0" smtClean="0">
                <a:solidFill>
                  <a:srgbClr val="002060"/>
                </a:solidFill>
                <a:latin typeface="Times New Roman" panose="02020603050405020304" pitchFamily="18" charset="0"/>
                <a:ea typeface="ＭＳ Ｐゴシック" pitchFamily="80" charset="-128"/>
                <a:cs typeface="Times New Roman" panose="02020603050405020304" pitchFamily="18" charset="0"/>
              </a:rPr>
              <a:t>Issues</a:t>
            </a:r>
            <a:endParaRPr lang="en-US" sz="2400" dirty="0">
              <a:solidFill>
                <a:srgbClr val="002060"/>
              </a:solidFill>
              <a:latin typeface="Times New Roman" panose="02020603050405020304" pitchFamily="18" charset="0"/>
              <a:ea typeface="ＭＳ Ｐゴシック" pitchFamily="80" charset="-128"/>
              <a:cs typeface="Times New Roman" panose="02020603050405020304" pitchFamily="18" charset="0"/>
            </a:endParaRPr>
          </a:p>
        </p:txBody>
      </p:sp>
      <p:sp>
        <p:nvSpPr>
          <p:cNvPr id="17" name="Slide Number Placeholder 16"/>
          <p:cNvSpPr>
            <a:spLocks noGrp="1"/>
          </p:cNvSpPr>
          <p:nvPr>
            <p:ph type="sldNum" sz="quarter" idx="12"/>
          </p:nvPr>
        </p:nvSpPr>
        <p:spPr/>
        <p:txBody>
          <a:bodyPr/>
          <a:lstStyle/>
          <a:p>
            <a:fld id="{E7B91FB5-152E-4A09-9919-B22A57C3D075}" type="slidenum">
              <a:rPr lang="en-US" smtClean="0"/>
              <a:pPr/>
              <a:t>18</a:t>
            </a:fld>
            <a:endParaRPr lang="en-US" dirty="0"/>
          </a:p>
        </p:txBody>
      </p:sp>
      <p:sp>
        <p:nvSpPr>
          <p:cNvPr id="7" name="TextBox 6"/>
          <p:cNvSpPr txBox="1"/>
          <p:nvPr/>
        </p:nvSpPr>
        <p:spPr>
          <a:xfrm>
            <a:off x="710241" y="1600200"/>
            <a:ext cx="7972246" cy="2246769"/>
          </a:xfrm>
          <a:prstGeom prst="rect">
            <a:avLst/>
          </a:prstGeom>
          <a:noFill/>
        </p:spPr>
        <p:txBody>
          <a:bodyPr wrap="square" rtlCol="0">
            <a:spAutoFit/>
          </a:bodyPr>
          <a:lstStyle/>
          <a:p>
            <a:r>
              <a:rPr lang="en-US" sz="1600" dirty="0">
                <a:latin typeface="Times New Roman"/>
                <a:ea typeface="Times New Roman"/>
                <a:cs typeface="Times New Roman"/>
              </a:rPr>
              <a:t> </a:t>
            </a:r>
            <a:endParaRPr lang="en-US" sz="1600" dirty="0">
              <a:ea typeface="Calibri"/>
              <a:cs typeface="Times New Roman"/>
            </a:endParaRPr>
          </a:p>
          <a:p>
            <a:pPr marL="457200" marR="0">
              <a:spcBef>
                <a:spcPts val="0"/>
              </a:spcBef>
              <a:spcAft>
                <a:spcPts val="0"/>
              </a:spcAft>
            </a:pPr>
            <a:r>
              <a:rPr lang="en-US" sz="16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b="1" dirty="0">
                <a:latin typeface="Times New Roman"/>
                <a:ea typeface="Calibri"/>
                <a:cs typeface="Times New Roman"/>
              </a:rPr>
              <a:t>Global Cash Flow</a:t>
            </a:r>
            <a:r>
              <a:rPr lang="en-US" sz="1400" dirty="0">
                <a:latin typeface="Times New Roman"/>
                <a:ea typeface="Calibri"/>
                <a:cs typeface="Times New Roman"/>
              </a:rPr>
              <a:t> – Buying-back closely-held assets will be very complicated due to the nature of underwriting such assets in general.</a:t>
            </a:r>
            <a:endParaRPr lang="en-US" sz="1400" dirty="0">
              <a:ea typeface="Calibri"/>
              <a:cs typeface="Times New Roman"/>
            </a:endParaRPr>
          </a:p>
          <a:p>
            <a:pPr marL="457200" marR="0">
              <a:spcBef>
                <a:spcPts val="0"/>
              </a:spcBef>
              <a:spcAft>
                <a:spcPts val="0"/>
              </a:spcAft>
            </a:pPr>
            <a:r>
              <a:rPr lang="en-US" sz="14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b="1" dirty="0">
                <a:latin typeface="Times New Roman"/>
                <a:ea typeface="Calibri"/>
                <a:cs typeface="Times New Roman"/>
              </a:rPr>
              <a:t>Finite Duration</a:t>
            </a:r>
            <a:r>
              <a:rPr lang="en-US" sz="1400" dirty="0">
                <a:latin typeface="Times New Roman"/>
                <a:ea typeface="Calibri"/>
                <a:cs typeface="Times New Roman"/>
              </a:rPr>
              <a:t> – A SLOC is a commitment for a finite amount of time, typically 364 days, which minimizes required reserve capital. The underwriting process would have to be undertaken on an annual basis. The concept of just updating a file is not as simple as it sounds.</a:t>
            </a:r>
            <a:endParaRPr lang="en-US" sz="1400" dirty="0">
              <a:ea typeface="Calibri"/>
              <a:cs typeface="Times New Roman"/>
            </a:endParaRPr>
          </a:p>
          <a:p>
            <a:pPr marL="457200" marR="0">
              <a:spcBef>
                <a:spcPts val="0"/>
              </a:spcBef>
              <a:spcAft>
                <a:spcPts val="0"/>
              </a:spcAft>
            </a:pPr>
            <a:endParaRPr lang="en-US" sz="1200" dirty="0">
              <a:ea typeface="Calibri"/>
              <a:cs typeface="Times New Roman"/>
            </a:endParaRPr>
          </a:p>
          <a:p>
            <a:pPr marR="0" lvl="0">
              <a:spcBef>
                <a:spcPts val="0"/>
              </a:spcBef>
              <a:spcAft>
                <a:spcPts val="0"/>
              </a:spcAft>
            </a:pPr>
            <a:endParaRPr lang="en-US" sz="1200" dirty="0">
              <a:ea typeface="Calibri"/>
              <a:cs typeface="Times New Roman"/>
            </a:endParaRPr>
          </a:p>
        </p:txBody>
      </p:sp>
    </p:spTree>
    <p:extLst>
      <p:ext uri="{BB962C8B-B14F-4D97-AF65-F5344CB8AC3E}">
        <p14:creationId xmlns:p14="http://schemas.microsoft.com/office/powerpoint/2010/main" xmlns="" val="36132904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Brand\PCS_Header.jpg"/>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5149" r="28958"/>
          <a:stretch/>
        </p:blipFill>
        <p:spPr bwMode="auto">
          <a:xfrm>
            <a:off x="-152400" y="0"/>
            <a:ext cx="2472366" cy="605214"/>
          </a:xfrm>
          <a:prstGeom prst="rect">
            <a:avLst/>
          </a:prstGeom>
          <a:noFill/>
          <a:extLst>
            <a:ext uri="{909E8E84-426E-40DD-AFC4-6F175D3DCCD1}">
              <a14:hiddenFill xmlns:a14="http://schemas.microsoft.com/office/drawing/2010/main" xmlns="">
                <a:solidFill>
                  <a:srgbClr val="FFFFFF"/>
                </a:solidFill>
              </a14:hiddenFill>
            </a:ext>
          </a:extLst>
        </p:spPr>
      </p:pic>
      <p:cxnSp>
        <p:nvCxnSpPr>
          <p:cNvPr id="5" name="Straight Connector 4"/>
          <p:cNvCxnSpPr/>
          <p:nvPr/>
        </p:nvCxnSpPr>
        <p:spPr>
          <a:xfrm>
            <a:off x="914400" y="685800"/>
            <a:ext cx="7239000" cy="0"/>
          </a:xfrm>
          <a:prstGeom prst="line">
            <a:avLst/>
          </a:prstGeom>
          <a:ln w="3175"/>
        </p:spPr>
        <p:style>
          <a:lnRef idx="1">
            <a:schemeClr val="accent1"/>
          </a:lnRef>
          <a:fillRef idx="0">
            <a:schemeClr val="accent1"/>
          </a:fillRef>
          <a:effectRef idx="0">
            <a:schemeClr val="accent1"/>
          </a:effectRef>
          <a:fontRef idx="minor">
            <a:schemeClr val="tx1"/>
          </a:fontRef>
        </p:style>
      </p:cxnSp>
      <p:sp>
        <p:nvSpPr>
          <p:cNvPr id="6" name="Rectangle 5"/>
          <p:cNvSpPr>
            <a:spLocks noChangeArrowheads="1"/>
          </p:cNvSpPr>
          <p:nvPr/>
        </p:nvSpPr>
        <p:spPr bwMode="auto">
          <a:xfrm>
            <a:off x="502697" y="1148037"/>
            <a:ext cx="7678020" cy="452163"/>
          </a:xfrm>
          <a:prstGeom prst="rect">
            <a:avLst/>
          </a:prstGeom>
          <a:noFill/>
          <a:ln w="9525">
            <a:noFill/>
            <a:miter lim="800000"/>
            <a:headEnd/>
            <a:tailEnd/>
          </a:ln>
        </p:spPr>
        <p:txBody>
          <a:bodyPr wrap="square" lIns="82030" tIns="41015" rIns="82030" bIns="41015">
            <a:spAutoFit/>
          </a:bodyPr>
          <a:lstStyle/>
          <a:p>
            <a:pPr marL="0" lvl="2" algn="ctr" defTabSz="912862" fontAlgn="base">
              <a:spcAft>
                <a:spcPct val="0"/>
              </a:spcAft>
              <a:buClr>
                <a:srgbClr val="4F81BD">
                  <a:lumMod val="75000"/>
                </a:srgbClr>
              </a:buClr>
              <a:buSzPct val="60000"/>
              <a:defRPr/>
            </a:pPr>
            <a:r>
              <a:rPr lang="en-US" sz="2400" b="1" dirty="0">
                <a:solidFill>
                  <a:srgbClr val="002060"/>
                </a:solidFill>
                <a:latin typeface="Times New Roman" panose="02020603050405020304" pitchFamily="18" charset="0"/>
                <a:ea typeface="ＭＳ Ｐゴシック" pitchFamily="80" charset="-128"/>
                <a:cs typeface="Times New Roman" panose="02020603050405020304" pitchFamily="18" charset="0"/>
              </a:rPr>
              <a:t>Successful </a:t>
            </a:r>
            <a:r>
              <a:rPr lang="en-US" sz="2400" b="1" dirty="0" smtClean="0">
                <a:solidFill>
                  <a:srgbClr val="002060"/>
                </a:solidFill>
                <a:latin typeface="Times New Roman" panose="02020603050405020304" pitchFamily="18" charset="0"/>
                <a:ea typeface="ＭＳ Ｐゴシック" pitchFamily="80" charset="-128"/>
                <a:cs typeface="Times New Roman" panose="02020603050405020304" pitchFamily="18" charset="0"/>
              </a:rPr>
              <a:t>Candidates</a:t>
            </a:r>
            <a:endParaRPr lang="en-US" sz="2400" dirty="0">
              <a:solidFill>
                <a:srgbClr val="002060"/>
              </a:solidFill>
              <a:latin typeface="Times New Roman" panose="02020603050405020304" pitchFamily="18" charset="0"/>
              <a:ea typeface="ＭＳ Ｐゴシック" pitchFamily="80" charset="-128"/>
              <a:cs typeface="Times New Roman" panose="02020603050405020304" pitchFamily="18" charset="0"/>
            </a:endParaRPr>
          </a:p>
        </p:txBody>
      </p:sp>
      <p:sp>
        <p:nvSpPr>
          <p:cNvPr id="17" name="Slide Number Placeholder 16"/>
          <p:cNvSpPr>
            <a:spLocks noGrp="1"/>
          </p:cNvSpPr>
          <p:nvPr>
            <p:ph type="sldNum" sz="quarter" idx="12"/>
          </p:nvPr>
        </p:nvSpPr>
        <p:spPr/>
        <p:txBody>
          <a:bodyPr/>
          <a:lstStyle/>
          <a:p>
            <a:fld id="{E7B91FB5-152E-4A09-9919-B22A57C3D075}" type="slidenum">
              <a:rPr lang="en-US" smtClean="0"/>
              <a:pPr/>
              <a:t>19</a:t>
            </a:fld>
            <a:endParaRPr lang="en-US" dirty="0"/>
          </a:p>
        </p:txBody>
      </p:sp>
      <p:sp>
        <p:nvSpPr>
          <p:cNvPr id="7" name="TextBox 6"/>
          <p:cNvSpPr txBox="1"/>
          <p:nvPr/>
        </p:nvSpPr>
        <p:spPr>
          <a:xfrm>
            <a:off x="710241" y="1600200"/>
            <a:ext cx="7972246" cy="2677656"/>
          </a:xfrm>
          <a:prstGeom prst="rect">
            <a:avLst/>
          </a:prstGeom>
          <a:noFill/>
        </p:spPr>
        <p:txBody>
          <a:bodyPr wrap="square" rtlCol="0">
            <a:spAutoFit/>
          </a:bodyPr>
          <a:lstStyle/>
          <a:p>
            <a:r>
              <a:rPr lang="en-US" sz="1600" dirty="0">
                <a:latin typeface="Times New Roman"/>
                <a:ea typeface="Times New Roman"/>
                <a:cs typeface="Times New Roman"/>
              </a:rPr>
              <a:t> </a:t>
            </a:r>
            <a:endParaRPr lang="en-US" sz="1600" dirty="0">
              <a:ea typeface="Calibri"/>
              <a:cs typeface="Times New Roman"/>
            </a:endParaRPr>
          </a:p>
          <a:p>
            <a:pPr marL="457200" marR="0">
              <a:spcBef>
                <a:spcPts val="0"/>
              </a:spcBef>
              <a:spcAft>
                <a:spcPts val="0"/>
              </a:spcAft>
            </a:pPr>
            <a:r>
              <a:rPr lang="en-US" sz="16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dirty="0">
                <a:latin typeface="Times New Roman"/>
                <a:ea typeface="Calibri"/>
                <a:cs typeface="Times New Roman"/>
              </a:rPr>
              <a:t>Clients who are very credit worthy (especially with </a:t>
            </a:r>
            <a:r>
              <a:rPr lang="en-US" sz="1400" dirty="0" smtClean="0">
                <a:latin typeface="Times New Roman"/>
                <a:ea typeface="Calibri"/>
                <a:cs typeface="Times New Roman"/>
              </a:rPr>
              <a:t>IDGT </a:t>
            </a:r>
            <a:r>
              <a:rPr lang="en-US" sz="1400" dirty="0">
                <a:latin typeface="Times New Roman"/>
                <a:ea typeface="Calibri"/>
                <a:cs typeface="Times New Roman"/>
              </a:rPr>
              <a:t>guarantee).</a:t>
            </a:r>
            <a:endParaRPr lang="en-US" sz="1400" dirty="0">
              <a:ea typeface="Calibri"/>
              <a:cs typeface="Times New Roman"/>
            </a:endParaRPr>
          </a:p>
          <a:p>
            <a:r>
              <a:rPr lang="en-US" sz="14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dirty="0">
                <a:latin typeface="Times New Roman"/>
                <a:ea typeface="Calibri"/>
                <a:cs typeface="Times New Roman"/>
              </a:rPr>
              <a:t>Proposed loan must be under the bank’s per capital lending threshold.</a:t>
            </a:r>
            <a:endParaRPr lang="en-US" sz="1400" dirty="0">
              <a:ea typeface="Calibri"/>
              <a:cs typeface="Times New Roman"/>
            </a:endParaRPr>
          </a:p>
          <a:p>
            <a:r>
              <a:rPr lang="en-US" sz="14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dirty="0">
                <a:latin typeface="Times New Roman"/>
                <a:ea typeface="Calibri"/>
                <a:cs typeface="Times New Roman"/>
              </a:rPr>
              <a:t>Assets in trust should represent a small percent of the client’s overall estate (but not necessarily if the </a:t>
            </a:r>
            <a:r>
              <a:rPr lang="en-US" sz="1400" dirty="0" smtClean="0">
                <a:latin typeface="Times New Roman"/>
                <a:ea typeface="Calibri"/>
                <a:cs typeface="Times New Roman"/>
              </a:rPr>
              <a:t>IDGT </a:t>
            </a:r>
            <a:r>
              <a:rPr lang="en-US" sz="1400" dirty="0">
                <a:latin typeface="Times New Roman"/>
                <a:ea typeface="Calibri"/>
                <a:cs typeface="Times New Roman"/>
              </a:rPr>
              <a:t>guarantees the loan) or loan could be guaranteed by the </a:t>
            </a:r>
            <a:r>
              <a:rPr lang="en-US" sz="1400" dirty="0" smtClean="0">
                <a:latin typeface="Times New Roman"/>
                <a:ea typeface="Calibri"/>
                <a:cs typeface="Times New Roman"/>
              </a:rPr>
              <a:t>IDGT</a:t>
            </a:r>
            <a:r>
              <a:rPr lang="en-US" sz="1400" dirty="0">
                <a:latin typeface="Times New Roman"/>
                <a:ea typeface="Calibri"/>
                <a:cs typeface="Times New Roman"/>
              </a:rPr>
              <a:t>.</a:t>
            </a:r>
            <a:endParaRPr lang="en-US" sz="1400" dirty="0">
              <a:ea typeface="Calibri"/>
              <a:cs typeface="Times New Roman"/>
            </a:endParaRPr>
          </a:p>
          <a:p>
            <a:r>
              <a:rPr lang="en-US" sz="14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dirty="0">
                <a:latin typeface="Times New Roman"/>
                <a:ea typeface="Calibri"/>
                <a:cs typeface="Times New Roman"/>
              </a:rPr>
              <a:t>Client would have to have a large relationship with the bank or a significant prospective client.</a:t>
            </a:r>
            <a:endParaRPr lang="en-US" sz="1400" dirty="0">
              <a:ea typeface="Calibri"/>
              <a:cs typeface="Times New Roman"/>
            </a:endParaRPr>
          </a:p>
          <a:p>
            <a:pPr marL="457200" marR="0">
              <a:spcBef>
                <a:spcPts val="0"/>
              </a:spcBef>
              <a:spcAft>
                <a:spcPts val="0"/>
              </a:spcAft>
            </a:pPr>
            <a:endParaRPr lang="en-US" sz="1200" dirty="0">
              <a:ea typeface="Calibri"/>
              <a:cs typeface="Times New Roman"/>
            </a:endParaRPr>
          </a:p>
          <a:p>
            <a:pPr marR="0" lvl="0">
              <a:spcBef>
                <a:spcPts val="0"/>
              </a:spcBef>
              <a:spcAft>
                <a:spcPts val="0"/>
              </a:spcAft>
            </a:pPr>
            <a:endParaRPr lang="en-US" sz="1200" dirty="0">
              <a:ea typeface="Calibri"/>
              <a:cs typeface="Times New Roman"/>
            </a:endParaRPr>
          </a:p>
        </p:txBody>
      </p:sp>
    </p:spTree>
    <p:extLst>
      <p:ext uri="{BB962C8B-B14F-4D97-AF65-F5344CB8AC3E}">
        <p14:creationId xmlns:p14="http://schemas.microsoft.com/office/powerpoint/2010/main" xmlns="" val="7750780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Brand\PCS_Header.jpg"/>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5149" r="28958"/>
          <a:stretch/>
        </p:blipFill>
        <p:spPr bwMode="auto">
          <a:xfrm>
            <a:off x="-152400" y="0"/>
            <a:ext cx="2472366" cy="605214"/>
          </a:xfrm>
          <a:prstGeom prst="rect">
            <a:avLst/>
          </a:prstGeom>
          <a:noFill/>
          <a:extLst>
            <a:ext uri="{909E8E84-426E-40DD-AFC4-6F175D3DCCD1}">
              <a14:hiddenFill xmlns:a14="http://schemas.microsoft.com/office/drawing/2010/main" xmlns="">
                <a:solidFill>
                  <a:srgbClr val="FFFFFF"/>
                </a:solidFill>
              </a14:hiddenFill>
            </a:ext>
          </a:extLst>
        </p:spPr>
      </p:pic>
      <p:cxnSp>
        <p:nvCxnSpPr>
          <p:cNvPr id="5" name="Straight Connector 4"/>
          <p:cNvCxnSpPr/>
          <p:nvPr/>
        </p:nvCxnSpPr>
        <p:spPr>
          <a:xfrm>
            <a:off x="914400" y="685800"/>
            <a:ext cx="7239000" cy="0"/>
          </a:xfrm>
          <a:prstGeom prst="line">
            <a:avLst/>
          </a:prstGeom>
          <a:ln w="3175"/>
        </p:spPr>
        <p:style>
          <a:lnRef idx="1">
            <a:schemeClr val="accent1"/>
          </a:lnRef>
          <a:fillRef idx="0">
            <a:schemeClr val="accent1"/>
          </a:fillRef>
          <a:effectRef idx="0">
            <a:schemeClr val="accent1"/>
          </a:effectRef>
          <a:fontRef idx="minor">
            <a:schemeClr val="tx1"/>
          </a:fontRef>
        </p:style>
      </p:cxnSp>
      <p:sp>
        <p:nvSpPr>
          <p:cNvPr id="6" name="Rectangle 5"/>
          <p:cNvSpPr>
            <a:spLocks noChangeArrowheads="1"/>
          </p:cNvSpPr>
          <p:nvPr/>
        </p:nvSpPr>
        <p:spPr bwMode="auto">
          <a:xfrm>
            <a:off x="860782" y="1045206"/>
            <a:ext cx="7678020" cy="452163"/>
          </a:xfrm>
          <a:prstGeom prst="rect">
            <a:avLst/>
          </a:prstGeom>
          <a:noFill/>
          <a:ln w="9525">
            <a:noFill/>
            <a:miter lim="800000"/>
            <a:headEnd/>
            <a:tailEnd/>
          </a:ln>
        </p:spPr>
        <p:txBody>
          <a:bodyPr wrap="square" lIns="82030" tIns="41015" rIns="82030" bIns="41015">
            <a:spAutoFit/>
          </a:bodyPr>
          <a:lstStyle/>
          <a:p>
            <a:pPr marL="0" lvl="2" algn="ctr" defTabSz="912862" fontAlgn="base">
              <a:spcAft>
                <a:spcPct val="0"/>
              </a:spcAft>
              <a:buClr>
                <a:srgbClr val="4F81BD">
                  <a:lumMod val="75000"/>
                </a:srgbClr>
              </a:buClr>
              <a:buSzPct val="60000"/>
              <a:defRPr/>
            </a:pPr>
            <a:r>
              <a:rPr lang="en-US" sz="2400" b="1" dirty="0">
                <a:solidFill>
                  <a:srgbClr val="002060"/>
                </a:solidFill>
                <a:latin typeface="Times New Roman" panose="02020603050405020304" pitchFamily="18" charset="0"/>
                <a:ea typeface="ＭＳ Ｐゴシック" pitchFamily="80" charset="-128"/>
                <a:cs typeface="Times New Roman" panose="02020603050405020304" pitchFamily="18" charset="0"/>
              </a:rPr>
              <a:t>2012 Time </a:t>
            </a:r>
            <a:r>
              <a:rPr lang="en-US" sz="2400" b="1" dirty="0" smtClean="0">
                <a:solidFill>
                  <a:srgbClr val="002060"/>
                </a:solidFill>
                <a:latin typeface="Times New Roman" panose="02020603050405020304" pitchFamily="18" charset="0"/>
                <a:ea typeface="ＭＳ Ｐゴシック" pitchFamily="80" charset="-128"/>
                <a:cs typeface="Times New Roman" panose="02020603050405020304" pitchFamily="18" charset="0"/>
              </a:rPr>
              <a:t>Machine</a:t>
            </a:r>
            <a:endParaRPr lang="en-US" sz="2400" dirty="0">
              <a:solidFill>
                <a:srgbClr val="002060"/>
              </a:solidFill>
              <a:latin typeface="Times New Roman" panose="02020603050405020304" pitchFamily="18" charset="0"/>
              <a:ea typeface="ＭＳ Ｐゴシック" pitchFamily="80" charset="-128"/>
              <a:cs typeface="Times New Roman" panose="02020603050405020304" pitchFamily="18" charset="0"/>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211238" y="2851150"/>
            <a:ext cx="10480250" cy="29400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E7B91FB5-152E-4A09-9919-B22A57C3D075}" type="slidenum">
              <a:rPr lang="en-US" smtClean="0"/>
              <a:pPr/>
              <a:t>2</a:t>
            </a:fld>
            <a:endParaRPr lang="en-US" dirty="0"/>
          </a:p>
        </p:txBody>
      </p:sp>
      <p:sp>
        <p:nvSpPr>
          <p:cNvPr id="7" name="Rectangle 6"/>
          <p:cNvSpPr>
            <a:spLocks noChangeArrowheads="1"/>
          </p:cNvSpPr>
          <p:nvPr/>
        </p:nvSpPr>
        <p:spPr bwMode="auto">
          <a:xfrm>
            <a:off x="851603" y="1828800"/>
            <a:ext cx="7678020" cy="729162"/>
          </a:xfrm>
          <a:prstGeom prst="rect">
            <a:avLst/>
          </a:prstGeom>
          <a:noFill/>
          <a:ln w="9525">
            <a:noFill/>
            <a:miter lim="800000"/>
            <a:headEnd/>
            <a:tailEnd/>
          </a:ln>
        </p:spPr>
        <p:txBody>
          <a:bodyPr wrap="square" lIns="82030" tIns="41015" rIns="82030" bIns="41015">
            <a:spAutoFit/>
          </a:bodyPr>
          <a:lstStyle/>
          <a:p>
            <a:r>
              <a:rPr lang="en-US" sz="1400" dirty="0">
                <a:latin typeface="Times New Roman" panose="02020603050405020304" pitchFamily="18" charset="0"/>
                <a:cs typeface="Times New Roman" panose="02020603050405020304" pitchFamily="18" charset="0"/>
              </a:rPr>
              <a:t>H&amp;W have a $15M gross estate (assume a 25% basis). None of H&amp;W’s assets are Crown Jewels (all assets will be sold upon their death). Were H&amp;W to have passed away in 2012, the tax affect would have looked somewhat as follows:</a:t>
            </a:r>
          </a:p>
        </p:txBody>
      </p:sp>
    </p:spTree>
    <p:extLst>
      <p:ext uri="{BB962C8B-B14F-4D97-AF65-F5344CB8AC3E}">
        <p14:creationId xmlns:p14="http://schemas.microsoft.com/office/powerpoint/2010/main" xmlns="" val="9579178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Brand\PCS_Header.jpg"/>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5149" r="28958"/>
          <a:stretch/>
        </p:blipFill>
        <p:spPr bwMode="auto">
          <a:xfrm>
            <a:off x="-152400" y="0"/>
            <a:ext cx="2472366" cy="605214"/>
          </a:xfrm>
          <a:prstGeom prst="rect">
            <a:avLst/>
          </a:prstGeom>
          <a:noFill/>
          <a:extLst>
            <a:ext uri="{909E8E84-426E-40DD-AFC4-6F175D3DCCD1}">
              <a14:hiddenFill xmlns:a14="http://schemas.microsoft.com/office/drawing/2010/main" xmlns="">
                <a:solidFill>
                  <a:srgbClr val="FFFFFF"/>
                </a:solidFill>
              </a14:hiddenFill>
            </a:ext>
          </a:extLst>
        </p:spPr>
      </p:pic>
      <p:cxnSp>
        <p:nvCxnSpPr>
          <p:cNvPr id="5" name="Straight Connector 4"/>
          <p:cNvCxnSpPr/>
          <p:nvPr/>
        </p:nvCxnSpPr>
        <p:spPr>
          <a:xfrm>
            <a:off x="914400" y="685800"/>
            <a:ext cx="7239000" cy="0"/>
          </a:xfrm>
          <a:prstGeom prst="line">
            <a:avLst/>
          </a:prstGeom>
          <a:ln w="3175"/>
        </p:spPr>
        <p:style>
          <a:lnRef idx="1">
            <a:schemeClr val="accent1"/>
          </a:lnRef>
          <a:fillRef idx="0">
            <a:schemeClr val="accent1"/>
          </a:fillRef>
          <a:effectRef idx="0">
            <a:schemeClr val="accent1"/>
          </a:effectRef>
          <a:fontRef idx="minor">
            <a:schemeClr val="tx1"/>
          </a:fontRef>
        </p:style>
      </p:cxnSp>
      <p:sp>
        <p:nvSpPr>
          <p:cNvPr id="6" name="Rectangle 5"/>
          <p:cNvSpPr>
            <a:spLocks noChangeArrowheads="1"/>
          </p:cNvSpPr>
          <p:nvPr/>
        </p:nvSpPr>
        <p:spPr bwMode="auto">
          <a:xfrm>
            <a:off x="502697" y="1148037"/>
            <a:ext cx="7678020" cy="452163"/>
          </a:xfrm>
          <a:prstGeom prst="rect">
            <a:avLst/>
          </a:prstGeom>
          <a:noFill/>
          <a:ln w="9525">
            <a:noFill/>
            <a:miter lim="800000"/>
            <a:headEnd/>
            <a:tailEnd/>
          </a:ln>
        </p:spPr>
        <p:txBody>
          <a:bodyPr wrap="square" lIns="82030" tIns="41015" rIns="82030" bIns="41015">
            <a:spAutoFit/>
          </a:bodyPr>
          <a:lstStyle/>
          <a:p>
            <a:pPr marL="0" lvl="2" algn="ctr" defTabSz="912862" fontAlgn="base">
              <a:spcAft>
                <a:spcPct val="0"/>
              </a:spcAft>
              <a:buClr>
                <a:srgbClr val="4F81BD">
                  <a:lumMod val="75000"/>
                </a:srgbClr>
              </a:buClr>
              <a:buSzPct val="60000"/>
              <a:defRPr/>
            </a:pPr>
            <a:r>
              <a:rPr lang="en-US" sz="2400" b="1" dirty="0">
                <a:solidFill>
                  <a:srgbClr val="002060"/>
                </a:solidFill>
                <a:latin typeface="Times New Roman" panose="02020603050405020304" pitchFamily="18" charset="0"/>
                <a:ea typeface="ＭＳ Ｐゴシック" pitchFamily="80" charset="-128"/>
                <a:cs typeface="Times New Roman" panose="02020603050405020304" pitchFamily="18" charset="0"/>
              </a:rPr>
              <a:t>Alternatives for </a:t>
            </a:r>
            <a:r>
              <a:rPr lang="en-US" sz="2400" b="1" dirty="0" smtClean="0">
                <a:solidFill>
                  <a:srgbClr val="002060"/>
                </a:solidFill>
                <a:latin typeface="Times New Roman" panose="02020603050405020304" pitchFamily="18" charset="0"/>
                <a:ea typeface="ＭＳ Ｐゴシック" pitchFamily="80" charset="-128"/>
                <a:cs typeface="Times New Roman" panose="02020603050405020304" pitchFamily="18" charset="0"/>
              </a:rPr>
              <a:t>Consideration</a:t>
            </a:r>
            <a:endParaRPr lang="en-US" sz="2400" dirty="0">
              <a:solidFill>
                <a:srgbClr val="002060"/>
              </a:solidFill>
              <a:latin typeface="Times New Roman" panose="02020603050405020304" pitchFamily="18" charset="0"/>
              <a:ea typeface="ＭＳ Ｐゴシック" pitchFamily="80" charset="-128"/>
              <a:cs typeface="Times New Roman" panose="02020603050405020304" pitchFamily="18" charset="0"/>
            </a:endParaRPr>
          </a:p>
        </p:txBody>
      </p:sp>
      <p:sp>
        <p:nvSpPr>
          <p:cNvPr id="17" name="Slide Number Placeholder 16"/>
          <p:cNvSpPr>
            <a:spLocks noGrp="1"/>
          </p:cNvSpPr>
          <p:nvPr>
            <p:ph type="sldNum" sz="quarter" idx="12"/>
          </p:nvPr>
        </p:nvSpPr>
        <p:spPr/>
        <p:txBody>
          <a:bodyPr/>
          <a:lstStyle/>
          <a:p>
            <a:fld id="{E7B91FB5-152E-4A09-9919-B22A57C3D075}" type="slidenum">
              <a:rPr lang="en-US" smtClean="0"/>
              <a:pPr/>
              <a:t>20</a:t>
            </a:fld>
            <a:endParaRPr lang="en-US" dirty="0"/>
          </a:p>
        </p:txBody>
      </p:sp>
      <p:sp>
        <p:nvSpPr>
          <p:cNvPr id="7" name="TextBox 6"/>
          <p:cNvSpPr txBox="1"/>
          <p:nvPr/>
        </p:nvSpPr>
        <p:spPr>
          <a:xfrm>
            <a:off x="710241" y="1600200"/>
            <a:ext cx="7972246" cy="3816429"/>
          </a:xfrm>
          <a:prstGeom prst="rect">
            <a:avLst/>
          </a:prstGeom>
          <a:noFill/>
        </p:spPr>
        <p:txBody>
          <a:bodyPr wrap="square" rtlCol="0">
            <a:spAutoFit/>
          </a:bodyPr>
          <a:lstStyle/>
          <a:p>
            <a:r>
              <a:rPr lang="en-US" sz="1600" dirty="0">
                <a:latin typeface="Times New Roman"/>
                <a:ea typeface="Times New Roman"/>
                <a:cs typeface="Times New Roman"/>
              </a:rPr>
              <a:t> </a:t>
            </a:r>
            <a:endParaRPr lang="en-US" sz="1600" dirty="0">
              <a:ea typeface="Calibri"/>
              <a:cs typeface="Times New Roman"/>
            </a:endParaRPr>
          </a:p>
          <a:p>
            <a:pPr marL="457200" marR="0">
              <a:spcBef>
                <a:spcPts val="0"/>
              </a:spcBef>
              <a:spcAft>
                <a:spcPts val="0"/>
              </a:spcAft>
            </a:pPr>
            <a:r>
              <a:rPr lang="en-US" sz="16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b="1" dirty="0">
                <a:latin typeface="Times New Roman"/>
                <a:ea typeface="Calibri"/>
                <a:cs typeface="Times New Roman"/>
              </a:rPr>
              <a:t>Escalating Exemption</a:t>
            </a:r>
            <a:r>
              <a:rPr lang="en-US" sz="1400" dirty="0">
                <a:latin typeface="Times New Roman"/>
                <a:ea typeface="Calibri"/>
                <a:cs typeface="Times New Roman"/>
              </a:rPr>
              <a:t> – As opposed to a buy-back, hold-back the client’s escalating exemption for use at death (for step-up purposes).</a:t>
            </a:r>
            <a:endParaRPr lang="en-US" sz="1400" dirty="0">
              <a:ea typeface="Calibri"/>
              <a:cs typeface="Times New Roman"/>
            </a:endParaRPr>
          </a:p>
          <a:p>
            <a:r>
              <a:rPr lang="en-US" sz="14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b="1" dirty="0">
                <a:latin typeface="Times New Roman"/>
                <a:ea typeface="Calibri"/>
                <a:cs typeface="Times New Roman"/>
              </a:rPr>
              <a:t>Trigger Loan Today</a:t>
            </a:r>
            <a:r>
              <a:rPr lang="en-US" sz="1400" dirty="0">
                <a:latin typeface="Times New Roman"/>
                <a:ea typeface="Calibri"/>
                <a:cs typeface="Times New Roman"/>
              </a:rPr>
              <a:t> – Look for clients who can cash-flow a loan while alive and competent. </a:t>
            </a:r>
            <a:r>
              <a:rPr lang="en-US" sz="1400" dirty="0" smtClean="0">
                <a:latin typeface="Times New Roman"/>
                <a:ea typeface="Calibri"/>
                <a:cs typeface="Times New Roman"/>
              </a:rPr>
              <a:t>Interest-only </a:t>
            </a:r>
            <a:r>
              <a:rPr lang="en-US" sz="1400" dirty="0">
                <a:latin typeface="Times New Roman"/>
                <a:ea typeface="Calibri"/>
                <a:cs typeface="Times New Roman"/>
              </a:rPr>
              <a:t>loans may work in that they carry very small interest rates. Another alternative is to pledge the Grantor’s marketable securities.</a:t>
            </a:r>
            <a:endParaRPr lang="en-US" sz="1400" dirty="0">
              <a:ea typeface="Calibri"/>
              <a:cs typeface="Times New Roman"/>
            </a:endParaRPr>
          </a:p>
          <a:p>
            <a:pPr marL="457200" marR="0">
              <a:spcBef>
                <a:spcPts val="0"/>
              </a:spcBef>
              <a:spcAft>
                <a:spcPts val="0"/>
              </a:spcAft>
            </a:pPr>
            <a:r>
              <a:rPr lang="en-US" sz="14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b="1" dirty="0">
                <a:latin typeface="Times New Roman"/>
                <a:ea typeface="Calibri"/>
                <a:cs typeface="Times New Roman"/>
              </a:rPr>
              <a:t>Partial Buy-Back</a:t>
            </a:r>
            <a:r>
              <a:rPr lang="en-US" sz="1400" dirty="0">
                <a:latin typeface="Times New Roman"/>
                <a:ea typeface="Calibri"/>
                <a:cs typeface="Times New Roman"/>
              </a:rPr>
              <a:t> – Buy-back as much as possible (up to lending </a:t>
            </a:r>
            <a:r>
              <a:rPr lang="en-US" sz="1400" dirty="0" smtClean="0">
                <a:latin typeface="Times New Roman"/>
                <a:ea typeface="Calibri"/>
                <a:cs typeface="Times New Roman"/>
              </a:rPr>
              <a:t>constraints) </a:t>
            </a:r>
            <a:r>
              <a:rPr lang="en-US" sz="1400" dirty="0">
                <a:latin typeface="Times New Roman"/>
                <a:ea typeface="Calibri"/>
                <a:cs typeface="Times New Roman"/>
              </a:rPr>
              <a:t>if an entire buy-back is not feasible.</a:t>
            </a:r>
            <a:endParaRPr lang="en-US" sz="1400" dirty="0">
              <a:ea typeface="Calibri"/>
              <a:cs typeface="Times New Roman"/>
            </a:endParaRPr>
          </a:p>
          <a:p>
            <a:pPr marL="457200" marR="0">
              <a:spcBef>
                <a:spcPts val="0"/>
              </a:spcBef>
              <a:spcAft>
                <a:spcPts val="0"/>
              </a:spcAft>
            </a:pPr>
            <a:r>
              <a:rPr lang="en-US" sz="14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b="1" dirty="0">
                <a:latin typeface="Times New Roman"/>
                <a:ea typeface="Calibri"/>
                <a:cs typeface="Times New Roman"/>
              </a:rPr>
              <a:t>Life Insurance</a:t>
            </a:r>
            <a:r>
              <a:rPr lang="en-US" sz="1400" dirty="0">
                <a:latin typeface="Times New Roman"/>
                <a:ea typeface="Calibri"/>
                <a:cs typeface="Times New Roman"/>
              </a:rPr>
              <a:t> – Each spouse could implement an ILIT and have the </a:t>
            </a:r>
            <a:r>
              <a:rPr lang="en-US" sz="1400" dirty="0" smtClean="0">
                <a:latin typeface="Times New Roman"/>
                <a:ea typeface="Calibri"/>
                <a:cs typeface="Times New Roman"/>
              </a:rPr>
              <a:t>ILIT acquire </a:t>
            </a:r>
            <a:r>
              <a:rPr lang="en-US" sz="1400" dirty="0">
                <a:latin typeface="Times New Roman"/>
                <a:ea typeface="Calibri"/>
                <a:cs typeface="Times New Roman"/>
              </a:rPr>
              <a:t>a policy of permanent life insurance on the other spouse. Upon a spouse’s death, the survivor could borrow the liquid death benefit from the ILIT and use the funds to buy the assets back from the IDIT. The debt to the ILIT would be a deductible expense on the survivor’s</a:t>
            </a:r>
            <a:r>
              <a:rPr lang="en-US" sz="1400" dirty="0">
                <a:solidFill>
                  <a:srgbClr val="FF0000"/>
                </a:solidFill>
                <a:latin typeface="Times New Roman"/>
                <a:ea typeface="Calibri"/>
                <a:cs typeface="Times New Roman"/>
              </a:rPr>
              <a:t> </a:t>
            </a:r>
            <a:r>
              <a:rPr lang="en-US" sz="1400" dirty="0" smtClean="0">
                <a:latin typeface="Times New Roman"/>
                <a:ea typeface="Calibri"/>
                <a:cs typeface="Times New Roman"/>
              </a:rPr>
              <a:t>706  (706 is a Federal tax form  required to be filed by the executor of the estate for a decreased individual). </a:t>
            </a:r>
            <a:endParaRPr lang="en-US" sz="1400" dirty="0">
              <a:ea typeface="Calibri"/>
              <a:cs typeface="Times New Roman"/>
            </a:endParaRPr>
          </a:p>
        </p:txBody>
      </p:sp>
    </p:spTree>
    <p:extLst>
      <p:ext uri="{BB962C8B-B14F-4D97-AF65-F5344CB8AC3E}">
        <p14:creationId xmlns:p14="http://schemas.microsoft.com/office/powerpoint/2010/main" xmlns="" val="37037565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Brand\PCS_Header.jpg"/>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5149" r="28958"/>
          <a:stretch/>
        </p:blipFill>
        <p:spPr bwMode="auto">
          <a:xfrm>
            <a:off x="-152400" y="0"/>
            <a:ext cx="2472366" cy="605214"/>
          </a:xfrm>
          <a:prstGeom prst="rect">
            <a:avLst/>
          </a:prstGeom>
          <a:noFill/>
          <a:extLst>
            <a:ext uri="{909E8E84-426E-40DD-AFC4-6F175D3DCCD1}">
              <a14:hiddenFill xmlns:a14="http://schemas.microsoft.com/office/drawing/2010/main" xmlns="">
                <a:solidFill>
                  <a:srgbClr val="FFFFFF"/>
                </a:solidFill>
              </a14:hiddenFill>
            </a:ext>
          </a:extLst>
        </p:spPr>
      </p:pic>
      <p:cxnSp>
        <p:nvCxnSpPr>
          <p:cNvPr id="5" name="Straight Connector 4"/>
          <p:cNvCxnSpPr/>
          <p:nvPr/>
        </p:nvCxnSpPr>
        <p:spPr>
          <a:xfrm>
            <a:off x="914400" y="685800"/>
            <a:ext cx="7239000" cy="0"/>
          </a:xfrm>
          <a:prstGeom prst="line">
            <a:avLst/>
          </a:prstGeom>
          <a:ln w="3175"/>
        </p:spPr>
        <p:style>
          <a:lnRef idx="1">
            <a:schemeClr val="accent1"/>
          </a:lnRef>
          <a:fillRef idx="0">
            <a:schemeClr val="accent1"/>
          </a:fillRef>
          <a:effectRef idx="0">
            <a:schemeClr val="accent1"/>
          </a:effectRef>
          <a:fontRef idx="minor">
            <a:schemeClr val="tx1"/>
          </a:fontRef>
        </p:style>
      </p:cxnSp>
      <p:sp>
        <p:nvSpPr>
          <p:cNvPr id="6" name="Rectangle 5"/>
          <p:cNvSpPr>
            <a:spLocks noChangeArrowheads="1"/>
          </p:cNvSpPr>
          <p:nvPr/>
        </p:nvSpPr>
        <p:spPr bwMode="auto">
          <a:xfrm>
            <a:off x="502697" y="1148037"/>
            <a:ext cx="7678020" cy="452163"/>
          </a:xfrm>
          <a:prstGeom prst="rect">
            <a:avLst/>
          </a:prstGeom>
          <a:noFill/>
          <a:ln w="9525">
            <a:noFill/>
            <a:miter lim="800000"/>
            <a:headEnd/>
            <a:tailEnd/>
          </a:ln>
        </p:spPr>
        <p:txBody>
          <a:bodyPr wrap="square" lIns="82030" tIns="41015" rIns="82030" bIns="41015">
            <a:spAutoFit/>
          </a:bodyPr>
          <a:lstStyle/>
          <a:p>
            <a:pPr marL="0" lvl="2" algn="ctr" defTabSz="912862" fontAlgn="base">
              <a:spcAft>
                <a:spcPct val="0"/>
              </a:spcAft>
              <a:buClr>
                <a:srgbClr val="4F81BD">
                  <a:lumMod val="75000"/>
                </a:srgbClr>
              </a:buClr>
              <a:buSzPct val="60000"/>
              <a:defRPr/>
            </a:pPr>
            <a:r>
              <a:rPr lang="en-US" sz="2400" b="1" dirty="0" smtClean="0">
                <a:solidFill>
                  <a:srgbClr val="002060"/>
                </a:solidFill>
                <a:latin typeface="Times New Roman" panose="02020603050405020304" pitchFamily="18" charset="0"/>
                <a:ea typeface="ＭＳ Ｐゴシック" pitchFamily="80" charset="-128"/>
                <a:cs typeface="Times New Roman" panose="02020603050405020304" pitchFamily="18" charset="0"/>
              </a:rPr>
              <a:t>Conclusion</a:t>
            </a:r>
            <a:endParaRPr lang="en-US" sz="2400" dirty="0">
              <a:solidFill>
                <a:srgbClr val="002060"/>
              </a:solidFill>
              <a:latin typeface="Times New Roman" panose="02020603050405020304" pitchFamily="18" charset="0"/>
              <a:ea typeface="ＭＳ Ｐゴシック" pitchFamily="80" charset="-128"/>
              <a:cs typeface="Times New Roman" panose="02020603050405020304" pitchFamily="18" charset="0"/>
            </a:endParaRPr>
          </a:p>
        </p:txBody>
      </p:sp>
      <p:sp>
        <p:nvSpPr>
          <p:cNvPr id="17" name="Slide Number Placeholder 16"/>
          <p:cNvSpPr>
            <a:spLocks noGrp="1"/>
          </p:cNvSpPr>
          <p:nvPr>
            <p:ph type="sldNum" sz="quarter" idx="12"/>
          </p:nvPr>
        </p:nvSpPr>
        <p:spPr/>
        <p:txBody>
          <a:bodyPr/>
          <a:lstStyle/>
          <a:p>
            <a:fld id="{E7B91FB5-152E-4A09-9919-B22A57C3D075}" type="slidenum">
              <a:rPr lang="en-US" smtClean="0"/>
              <a:pPr/>
              <a:t>21</a:t>
            </a:fld>
            <a:endParaRPr lang="en-US" dirty="0"/>
          </a:p>
        </p:txBody>
      </p:sp>
      <p:sp>
        <p:nvSpPr>
          <p:cNvPr id="7" name="TextBox 6"/>
          <p:cNvSpPr txBox="1"/>
          <p:nvPr/>
        </p:nvSpPr>
        <p:spPr>
          <a:xfrm>
            <a:off x="710241" y="1447800"/>
            <a:ext cx="7972246" cy="2739211"/>
          </a:xfrm>
          <a:prstGeom prst="rect">
            <a:avLst/>
          </a:prstGeom>
          <a:noFill/>
        </p:spPr>
        <p:txBody>
          <a:bodyPr wrap="square" rtlCol="0">
            <a:spAutoFit/>
          </a:bodyPr>
          <a:lstStyle/>
          <a:p>
            <a:r>
              <a:rPr lang="en-US" sz="1600" dirty="0">
                <a:latin typeface="Times New Roman"/>
                <a:ea typeface="Times New Roman"/>
                <a:cs typeface="Times New Roman"/>
              </a:rPr>
              <a:t> </a:t>
            </a:r>
            <a:endParaRPr lang="en-US" sz="1600" dirty="0">
              <a:ea typeface="Calibri"/>
              <a:cs typeface="Times New Roman"/>
            </a:endParaRPr>
          </a:p>
          <a:p>
            <a:pPr marL="457200" marR="0">
              <a:spcBef>
                <a:spcPts val="0"/>
              </a:spcBef>
              <a:spcAft>
                <a:spcPts val="0"/>
              </a:spcAft>
            </a:pPr>
            <a:r>
              <a:rPr lang="en-US" sz="16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dirty="0">
                <a:latin typeface="Times New Roman"/>
                <a:ea typeface="Calibri"/>
                <a:cs typeface="Times New Roman"/>
              </a:rPr>
              <a:t>Reacquiring low-basis assets from a Grantor Trust via a bank loan facility is complex.</a:t>
            </a:r>
            <a:endParaRPr lang="en-US" sz="1400" dirty="0">
              <a:ea typeface="Calibri"/>
              <a:cs typeface="Times New Roman"/>
            </a:endParaRPr>
          </a:p>
          <a:p>
            <a:r>
              <a:rPr lang="en-US" sz="14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dirty="0">
                <a:latin typeface="Times New Roman"/>
                <a:ea typeface="Calibri"/>
                <a:cs typeface="Times New Roman"/>
              </a:rPr>
              <a:t>Familiarize yourself with the bank’s lending policy and appetite for risk prior to entering into a negotiation.</a:t>
            </a:r>
            <a:endParaRPr lang="en-US" sz="1400" dirty="0">
              <a:ea typeface="Calibri"/>
              <a:cs typeface="Times New Roman"/>
            </a:endParaRPr>
          </a:p>
          <a:p>
            <a:r>
              <a:rPr lang="en-US" sz="14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dirty="0">
                <a:latin typeface="Times New Roman"/>
                <a:ea typeface="Calibri"/>
                <a:cs typeface="Times New Roman"/>
              </a:rPr>
              <a:t>Credit lenders may not understand the estate buy-back concept, so be patient.</a:t>
            </a:r>
            <a:endParaRPr lang="en-US" sz="1400" dirty="0">
              <a:ea typeface="Calibri"/>
              <a:cs typeface="Times New Roman"/>
            </a:endParaRPr>
          </a:p>
          <a:p>
            <a:r>
              <a:rPr lang="en-US" sz="1400" dirty="0">
                <a:latin typeface="Times New Roman"/>
                <a:ea typeface="Calibri"/>
                <a:cs typeface="Times New Roman"/>
              </a:rPr>
              <a:t> </a:t>
            </a:r>
            <a:endParaRPr lang="en-US" sz="1400" dirty="0">
              <a:ea typeface="Calibri"/>
              <a:cs typeface="Times New Roman"/>
            </a:endParaRPr>
          </a:p>
          <a:p>
            <a:pPr marL="342900" marR="0" lvl="0" indent="-342900">
              <a:spcBef>
                <a:spcPts val="0"/>
              </a:spcBef>
              <a:spcAft>
                <a:spcPts val="0"/>
              </a:spcAft>
              <a:buFont typeface="Symbol"/>
              <a:buChar char=""/>
            </a:pPr>
            <a:r>
              <a:rPr lang="en-US" sz="1400" dirty="0">
                <a:latin typeface="Times New Roman"/>
                <a:ea typeface="Calibri"/>
                <a:cs typeface="Times New Roman"/>
              </a:rPr>
              <a:t>You may not understand the underwriting process, so be patient</a:t>
            </a:r>
            <a:r>
              <a:rPr lang="en-US" sz="1400" dirty="0" smtClean="0">
                <a:latin typeface="Times New Roman"/>
                <a:ea typeface="Calibri"/>
                <a:cs typeface="Times New Roman"/>
              </a:rPr>
              <a:t>!</a:t>
            </a:r>
          </a:p>
          <a:p>
            <a:pPr marR="0" lvl="0">
              <a:spcBef>
                <a:spcPts val="0"/>
              </a:spcBef>
              <a:spcAft>
                <a:spcPts val="0"/>
              </a:spcAft>
            </a:pPr>
            <a:endParaRPr lang="en-US" sz="1400" dirty="0">
              <a:ea typeface="Calibri"/>
              <a:cs typeface="Times New Roman"/>
            </a:endParaRPr>
          </a:p>
          <a:p>
            <a:pPr marR="0" lvl="0">
              <a:spcBef>
                <a:spcPts val="0"/>
              </a:spcBef>
              <a:spcAft>
                <a:spcPts val="0"/>
              </a:spcAft>
            </a:pPr>
            <a:endParaRPr lang="en-US" sz="1400" dirty="0">
              <a:ea typeface="Calibri"/>
              <a:cs typeface="Times New Roman"/>
            </a:endParaRPr>
          </a:p>
        </p:txBody>
      </p:sp>
      <p:sp>
        <p:nvSpPr>
          <p:cNvPr id="8" name="Rectangle 7"/>
          <p:cNvSpPr/>
          <p:nvPr/>
        </p:nvSpPr>
        <p:spPr>
          <a:xfrm>
            <a:off x="457200" y="5562600"/>
            <a:ext cx="8229600" cy="707886"/>
          </a:xfrm>
          <a:prstGeom prst="rect">
            <a:avLst/>
          </a:prstGeom>
        </p:spPr>
        <p:txBody>
          <a:bodyPr wrap="square">
            <a:spAutoFit/>
          </a:bodyPr>
          <a:lstStyle/>
          <a:p>
            <a:pPr lvl="0" eaLnBrk="0" fontAlgn="base" hangingPunct="0">
              <a:spcBef>
                <a:spcPct val="0"/>
              </a:spcBef>
              <a:spcAft>
                <a:spcPts val="576"/>
              </a:spcAft>
              <a:tabLst>
                <a:tab pos="130175" algn="l"/>
              </a:tabLst>
            </a:pPr>
            <a:r>
              <a:rPr lang="en-US" sz="800" dirty="0" smtClean="0">
                <a:solidFill>
                  <a:prstClr val="black"/>
                </a:solidFill>
                <a:latin typeface="Times New Roman"/>
                <a:cs typeface="Times New Roman"/>
              </a:rPr>
              <a:t>¹</a:t>
            </a:r>
            <a:r>
              <a:rPr lang="en-US" sz="800" dirty="0" smtClean="0">
                <a:solidFill>
                  <a:prstClr val="black"/>
                </a:solidFill>
                <a:cs typeface="Verdana"/>
              </a:rPr>
              <a:t>City </a:t>
            </a:r>
            <a:r>
              <a:rPr lang="en-US" sz="800" dirty="0">
                <a:solidFill>
                  <a:prstClr val="black"/>
                </a:solidFill>
                <a:cs typeface="Verdana"/>
              </a:rPr>
              <a:t>National Bank, as a matter of policy, does not give tax, accounting, regulatory or legal advice. The effectiveness of the strategies presented in this document will depend on the unique characteristics of your situation and on a number of complex factors. Rules in the areas of law, tax, and accounting are subject to change and open to varying interpretations. The strategies presented in this document were not intended to be used, and cannot be used for the purpose of avoiding any tax penalties that may be imposed. The strategies were not written to support the promotion or marketing to another person of any transaction or matter addressed. Before implementation, you should consult with your other advisors on the tax, accounting and legal implications of the proposed strategies based on your particular circumstances. </a:t>
            </a:r>
          </a:p>
        </p:txBody>
      </p:sp>
    </p:spTree>
    <p:extLst>
      <p:ext uri="{BB962C8B-B14F-4D97-AF65-F5344CB8AC3E}">
        <p14:creationId xmlns:p14="http://schemas.microsoft.com/office/powerpoint/2010/main" xmlns="" val="21913208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Brand\PCS_Header.jpg"/>
          <p:cNvPicPr>
            <a:picLocks noChangeAspect="1" noChangeArrowheads="1"/>
          </p:cNvPicPr>
          <p:nvPr/>
        </p:nvPicPr>
        <p:blipFill rotWithShape="1">
          <a:blip r:embed="rId3" cstate="print">
            <a:extLst>
              <a:ext uri="{28A0092B-C50C-407E-A947-70E740481C1C}">
                <a14:useLocalDpi xmlns:a14="http://schemas.microsoft.com/office/drawing/2010/main" xmlns="" val="0"/>
              </a:ext>
            </a:extLst>
          </a:blip>
          <a:srcRect l="-5149" r="28958"/>
          <a:stretch/>
        </p:blipFill>
        <p:spPr bwMode="auto">
          <a:xfrm>
            <a:off x="-152400" y="0"/>
            <a:ext cx="2472366" cy="605214"/>
          </a:xfrm>
          <a:prstGeom prst="rect">
            <a:avLst/>
          </a:prstGeom>
          <a:noFill/>
          <a:extLst>
            <a:ext uri="{909E8E84-426E-40DD-AFC4-6F175D3DCCD1}">
              <a14:hiddenFill xmlns:a14="http://schemas.microsoft.com/office/drawing/2010/main" xmlns="">
                <a:solidFill>
                  <a:srgbClr val="FFFFFF"/>
                </a:solidFill>
              </a14:hiddenFill>
            </a:ext>
          </a:extLst>
        </p:spPr>
      </p:pic>
      <p:cxnSp>
        <p:nvCxnSpPr>
          <p:cNvPr id="5" name="Straight Connector 4"/>
          <p:cNvCxnSpPr/>
          <p:nvPr/>
        </p:nvCxnSpPr>
        <p:spPr>
          <a:xfrm>
            <a:off x="914400" y="685800"/>
            <a:ext cx="7239000" cy="0"/>
          </a:xfrm>
          <a:prstGeom prst="line">
            <a:avLst/>
          </a:prstGeom>
          <a:ln w="3175"/>
        </p:spPr>
        <p:style>
          <a:lnRef idx="1">
            <a:schemeClr val="accent1"/>
          </a:lnRef>
          <a:fillRef idx="0">
            <a:schemeClr val="accent1"/>
          </a:fillRef>
          <a:effectRef idx="0">
            <a:schemeClr val="accent1"/>
          </a:effectRef>
          <a:fontRef idx="minor">
            <a:schemeClr val="tx1"/>
          </a:fontRef>
        </p:style>
      </p:cxnSp>
      <p:sp>
        <p:nvSpPr>
          <p:cNvPr id="6" name="Rectangle 5"/>
          <p:cNvSpPr>
            <a:spLocks noChangeArrowheads="1"/>
          </p:cNvSpPr>
          <p:nvPr/>
        </p:nvSpPr>
        <p:spPr bwMode="auto">
          <a:xfrm>
            <a:off x="694890" y="990600"/>
            <a:ext cx="7678020" cy="1067716"/>
          </a:xfrm>
          <a:prstGeom prst="rect">
            <a:avLst/>
          </a:prstGeom>
          <a:noFill/>
          <a:ln w="9525">
            <a:noFill/>
            <a:miter lim="800000"/>
            <a:headEnd/>
            <a:tailEnd/>
          </a:ln>
        </p:spPr>
        <p:txBody>
          <a:bodyPr wrap="square" lIns="82030" tIns="41015" rIns="82030" bIns="41015">
            <a:spAutoFit/>
          </a:bodyPr>
          <a:lstStyle/>
          <a:p>
            <a:pPr marL="0" lvl="2" defTabSz="912862" fontAlgn="base">
              <a:spcAft>
                <a:spcPct val="0"/>
              </a:spcAft>
              <a:buClr>
                <a:srgbClr val="4F81BD">
                  <a:lumMod val="75000"/>
                </a:srgbClr>
              </a:buClr>
              <a:buSzPct val="60000"/>
              <a:defRPr/>
            </a:pPr>
            <a:r>
              <a:rPr lang="en-US" sz="1600" dirty="0">
                <a:latin typeface="Times New Roman" panose="02020603050405020304" pitchFamily="18" charset="0"/>
                <a:ea typeface="ＭＳ Ｐゴシック" pitchFamily="80" charset="-128"/>
                <a:cs typeface="Times New Roman" panose="02020603050405020304" pitchFamily="18" charset="0"/>
              </a:rPr>
              <a:t>The belief was that come January 2013 the highest marginal transfer tax rate </a:t>
            </a:r>
            <a:endParaRPr lang="en-US" sz="1600" dirty="0" smtClean="0">
              <a:latin typeface="Times New Roman" panose="02020603050405020304" pitchFamily="18" charset="0"/>
              <a:ea typeface="ＭＳ Ｐゴシック" pitchFamily="80" charset="-128"/>
              <a:cs typeface="Times New Roman" panose="02020603050405020304" pitchFamily="18" charset="0"/>
            </a:endParaRPr>
          </a:p>
          <a:p>
            <a:pPr marL="0" lvl="2" defTabSz="912862" fontAlgn="base">
              <a:spcAft>
                <a:spcPct val="0"/>
              </a:spcAft>
              <a:buClr>
                <a:srgbClr val="4F81BD">
                  <a:lumMod val="75000"/>
                </a:srgbClr>
              </a:buClr>
              <a:buSzPct val="60000"/>
              <a:defRPr/>
            </a:pPr>
            <a:r>
              <a:rPr lang="en-US" sz="1600" dirty="0" smtClean="0">
                <a:latin typeface="Times New Roman" panose="02020603050405020304" pitchFamily="18" charset="0"/>
                <a:ea typeface="ＭＳ Ｐゴシック" pitchFamily="80" charset="-128"/>
                <a:cs typeface="Times New Roman" panose="02020603050405020304" pitchFamily="18" charset="0"/>
              </a:rPr>
              <a:t>was going to </a:t>
            </a:r>
            <a:r>
              <a:rPr lang="en-US" sz="1600" dirty="0">
                <a:latin typeface="Times New Roman" panose="02020603050405020304" pitchFamily="18" charset="0"/>
                <a:ea typeface="ＭＳ Ｐゴシック" pitchFamily="80" charset="-128"/>
                <a:cs typeface="Times New Roman" panose="02020603050405020304" pitchFamily="18" charset="0"/>
              </a:rPr>
              <a:t>increase to 55% and the Exemption was going to drop to $1M. Without lifetime gifting, the belief was that H&amp;W’s estate (should they pass away in 2013) would </a:t>
            </a:r>
            <a:r>
              <a:rPr lang="en-US" sz="1600" dirty="0" smtClean="0">
                <a:latin typeface="Times New Roman" panose="02020603050405020304" pitchFamily="18" charset="0"/>
                <a:ea typeface="ＭＳ Ｐゴシック" pitchFamily="80" charset="-128"/>
                <a:cs typeface="Times New Roman" panose="02020603050405020304" pitchFamily="18" charset="0"/>
              </a:rPr>
              <a:t>suffer </a:t>
            </a:r>
            <a:r>
              <a:rPr lang="en-US" sz="1600" dirty="0">
                <a:latin typeface="Times New Roman" panose="02020603050405020304" pitchFamily="18" charset="0"/>
                <a:ea typeface="ＭＳ Ｐゴシック" pitchFamily="80" charset="-128"/>
                <a:cs typeface="Times New Roman" panose="02020603050405020304" pitchFamily="18" charset="0"/>
              </a:rPr>
              <a:t>somewhat the following results</a:t>
            </a:r>
            <a:r>
              <a:rPr lang="en-US" sz="1600" dirty="0" smtClean="0">
                <a:latin typeface="Times New Roman" panose="02020603050405020304" pitchFamily="18" charset="0"/>
                <a:ea typeface="ＭＳ Ｐゴシック" pitchFamily="80" charset="-128"/>
                <a:cs typeface="Times New Roman" panose="02020603050405020304" pitchFamily="18" charset="0"/>
              </a:rPr>
              <a:t>:</a:t>
            </a:r>
            <a:endParaRPr lang="en-US" sz="1600" dirty="0">
              <a:latin typeface="Times New Roman" panose="02020603050405020304" pitchFamily="18" charset="0"/>
              <a:ea typeface="ＭＳ Ｐゴシック" pitchFamily="80" charset="-128"/>
              <a:cs typeface="Times New Roman" panose="02020603050405020304"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xmlns="" val="351237068"/>
              </p:ext>
            </p:extLst>
          </p:nvPr>
        </p:nvGraphicFramePr>
        <p:xfrm>
          <a:off x="2295524" y="2438400"/>
          <a:ext cx="9778548" cy="2743200"/>
        </p:xfrm>
        <a:graphic>
          <a:graphicData uri="http://schemas.openxmlformats.org/presentationml/2006/ole">
            <p:oleObj spid="_x0000_s2096" name="Document" r:id="rId4" imgW="6083580" imgH="1706700" progId="Word.Document.12">
              <p:embed/>
            </p:oleObj>
          </a:graphicData>
        </a:graphic>
      </p:graphicFrame>
      <p:sp>
        <p:nvSpPr>
          <p:cNvPr id="8" name="Rectangle 7"/>
          <p:cNvSpPr>
            <a:spLocks noChangeArrowheads="1"/>
          </p:cNvSpPr>
          <p:nvPr/>
        </p:nvSpPr>
        <p:spPr bwMode="auto">
          <a:xfrm>
            <a:off x="851603" y="5410200"/>
            <a:ext cx="7678020" cy="821495"/>
          </a:xfrm>
          <a:prstGeom prst="rect">
            <a:avLst/>
          </a:prstGeom>
          <a:noFill/>
          <a:ln w="9525">
            <a:noFill/>
            <a:miter lim="800000"/>
            <a:headEnd/>
            <a:tailEnd/>
          </a:ln>
        </p:spPr>
        <p:txBody>
          <a:bodyPr wrap="square" lIns="82030" tIns="41015" rIns="82030" bIns="41015">
            <a:spAutoFit/>
          </a:bodyPr>
          <a:lstStyle/>
          <a:p>
            <a:pPr marL="0" lvl="2" algn="ctr" defTabSz="912862" fontAlgn="base">
              <a:spcAft>
                <a:spcPct val="0"/>
              </a:spcAft>
              <a:buClr>
                <a:srgbClr val="4F81BD">
                  <a:lumMod val="75000"/>
                </a:srgbClr>
              </a:buClr>
              <a:buSzPct val="60000"/>
              <a:defRPr/>
            </a:pPr>
            <a:r>
              <a:rPr lang="en-US" sz="1600" dirty="0">
                <a:solidFill>
                  <a:prstClr val="black"/>
                </a:solidFill>
                <a:latin typeface="Times New Roman" panose="02020603050405020304" pitchFamily="18" charset="0"/>
                <a:ea typeface="ＭＳ Ｐゴシック" pitchFamily="80" charset="-128"/>
                <a:cs typeface="Times New Roman" panose="02020603050405020304" pitchFamily="18" charset="0"/>
              </a:rPr>
              <a:t>The difference between using your exemption and not using your exemption </a:t>
            </a:r>
            <a:endParaRPr lang="en-US" sz="16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endParaRPr>
          </a:p>
          <a:p>
            <a:pPr marL="0" lvl="2" algn="ctr" defTabSz="912862" fontAlgn="base">
              <a:spcAft>
                <a:spcPct val="0"/>
              </a:spcAft>
              <a:buClr>
                <a:srgbClr val="4F81BD">
                  <a:lumMod val="75000"/>
                </a:srgbClr>
              </a:buClr>
              <a:buSzPct val="60000"/>
              <a:defRPr/>
            </a:pPr>
            <a:r>
              <a:rPr lang="en-US" sz="16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was </a:t>
            </a:r>
            <a:r>
              <a:rPr lang="en-US" sz="1600" dirty="0">
                <a:solidFill>
                  <a:prstClr val="black"/>
                </a:solidFill>
                <a:latin typeface="Times New Roman" panose="02020603050405020304" pitchFamily="18" charset="0"/>
                <a:ea typeface="ＭＳ Ｐゴシック" pitchFamily="80" charset="-128"/>
                <a:cs typeface="Times New Roman" panose="02020603050405020304" pitchFamily="18" charset="0"/>
              </a:rPr>
              <a:t>$4,350,000 if the </a:t>
            </a:r>
            <a:r>
              <a:rPr lang="en-US" sz="16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Exemption had</a:t>
            </a:r>
            <a:r>
              <a:rPr lang="en-US" sz="1600" dirty="0">
                <a:solidFill>
                  <a:prstClr val="black"/>
                </a:solidFill>
                <a:latin typeface="Times New Roman" panose="02020603050405020304" pitchFamily="18" charset="0"/>
                <a:ea typeface="ＭＳ Ｐゴシック" pitchFamily="80" charset="-128"/>
                <a:cs typeface="Times New Roman" panose="02020603050405020304" pitchFamily="18" charset="0"/>
              </a:rPr>
              <a:t>, in fact, dropped to $1M and if the rates had, </a:t>
            </a:r>
            <a:endParaRPr lang="en-US" sz="16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endParaRPr>
          </a:p>
          <a:p>
            <a:pPr marL="0" lvl="2" algn="ctr" defTabSz="912862" fontAlgn="base">
              <a:spcAft>
                <a:spcPct val="0"/>
              </a:spcAft>
              <a:buClr>
                <a:srgbClr val="4F81BD">
                  <a:lumMod val="75000"/>
                </a:srgbClr>
              </a:buClr>
              <a:buSzPct val="60000"/>
              <a:defRPr/>
            </a:pPr>
            <a:r>
              <a:rPr lang="en-US" sz="16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in </a:t>
            </a:r>
            <a:r>
              <a:rPr lang="en-US" sz="1600" dirty="0">
                <a:solidFill>
                  <a:prstClr val="black"/>
                </a:solidFill>
                <a:latin typeface="Times New Roman" panose="02020603050405020304" pitchFamily="18" charset="0"/>
                <a:ea typeface="ＭＳ Ｐゴシック" pitchFamily="80" charset="-128"/>
                <a:cs typeface="Times New Roman" panose="02020603050405020304" pitchFamily="18" charset="0"/>
              </a:rPr>
              <a:t>fact, increased</a:t>
            </a:r>
            <a:r>
              <a:rPr lang="en-US" sz="16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a:t>
            </a:r>
            <a:endParaRPr lang="en-US" sz="1600" dirty="0">
              <a:solidFill>
                <a:prstClr val="black"/>
              </a:solidFill>
              <a:latin typeface="Times New Roman" panose="02020603050405020304" pitchFamily="18" charset="0"/>
              <a:ea typeface="ＭＳ Ｐゴシック" pitchFamily="80" charset="-128"/>
              <a:cs typeface="Times New Roman" panose="02020603050405020304" pitchFamily="18" charset="0"/>
            </a:endParaRPr>
          </a:p>
        </p:txBody>
      </p:sp>
      <p:sp>
        <p:nvSpPr>
          <p:cNvPr id="7" name="Slide Number Placeholder 6"/>
          <p:cNvSpPr>
            <a:spLocks noGrp="1"/>
          </p:cNvSpPr>
          <p:nvPr>
            <p:ph type="sldNum" sz="quarter" idx="12"/>
          </p:nvPr>
        </p:nvSpPr>
        <p:spPr/>
        <p:txBody>
          <a:bodyPr/>
          <a:lstStyle/>
          <a:p>
            <a:fld id="{E7B91FB5-152E-4A09-9919-B22A57C3D075}" type="slidenum">
              <a:rPr lang="en-US" smtClean="0"/>
              <a:pPr/>
              <a:t>3</a:t>
            </a:fld>
            <a:endParaRPr lang="en-US" dirty="0"/>
          </a:p>
        </p:txBody>
      </p:sp>
    </p:spTree>
    <p:extLst>
      <p:ext uri="{BB962C8B-B14F-4D97-AF65-F5344CB8AC3E}">
        <p14:creationId xmlns:p14="http://schemas.microsoft.com/office/powerpoint/2010/main" xmlns="" val="4308058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Brand\PCS_Header.jpg"/>
          <p:cNvPicPr>
            <a:picLocks noChangeAspect="1" noChangeArrowheads="1"/>
          </p:cNvPicPr>
          <p:nvPr/>
        </p:nvPicPr>
        <p:blipFill rotWithShape="1">
          <a:blip r:embed="rId3" cstate="print">
            <a:extLst>
              <a:ext uri="{28A0092B-C50C-407E-A947-70E740481C1C}">
                <a14:useLocalDpi xmlns:a14="http://schemas.microsoft.com/office/drawing/2010/main" xmlns="" val="0"/>
              </a:ext>
            </a:extLst>
          </a:blip>
          <a:srcRect l="-5149" r="28958"/>
          <a:stretch/>
        </p:blipFill>
        <p:spPr bwMode="auto">
          <a:xfrm>
            <a:off x="-152400" y="0"/>
            <a:ext cx="2472366" cy="605214"/>
          </a:xfrm>
          <a:prstGeom prst="rect">
            <a:avLst/>
          </a:prstGeom>
          <a:noFill/>
          <a:extLst>
            <a:ext uri="{909E8E84-426E-40DD-AFC4-6F175D3DCCD1}">
              <a14:hiddenFill xmlns:a14="http://schemas.microsoft.com/office/drawing/2010/main" xmlns="">
                <a:solidFill>
                  <a:srgbClr val="FFFFFF"/>
                </a:solidFill>
              </a14:hiddenFill>
            </a:ext>
          </a:extLst>
        </p:spPr>
      </p:pic>
      <p:cxnSp>
        <p:nvCxnSpPr>
          <p:cNvPr id="5" name="Straight Connector 4"/>
          <p:cNvCxnSpPr/>
          <p:nvPr/>
        </p:nvCxnSpPr>
        <p:spPr>
          <a:xfrm>
            <a:off x="914400" y="685800"/>
            <a:ext cx="7239000" cy="0"/>
          </a:xfrm>
          <a:prstGeom prst="line">
            <a:avLst/>
          </a:prstGeom>
          <a:ln w="3175"/>
        </p:spPr>
        <p:style>
          <a:lnRef idx="1">
            <a:schemeClr val="accent1"/>
          </a:lnRef>
          <a:fillRef idx="0">
            <a:schemeClr val="accent1"/>
          </a:fillRef>
          <a:effectRef idx="0">
            <a:schemeClr val="accent1"/>
          </a:effectRef>
          <a:fontRef idx="minor">
            <a:schemeClr val="tx1"/>
          </a:fontRef>
        </p:style>
      </p:cxnSp>
      <p:sp>
        <p:nvSpPr>
          <p:cNvPr id="6" name="Rectangle 5"/>
          <p:cNvSpPr>
            <a:spLocks noChangeArrowheads="1"/>
          </p:cNvSpPr>
          <p:nvPr/>
        </p:nvSpPr>
        <p:spPr bwMode="auto">
          <a:xfrm>
            <a:off x="718868" y="838200"/>
            <a:ext cx="7678020" cy="452163"/>
          </a:xfrm>
          <a:prstGeom prst="rect">
            <a:avLst/>
          </a:prstGeom>
          <a:noFill/>
          <a:ln w="9525">
            <a:noFill/>
            <a:miter lim="800000"/>
            <a:headEnd/>
            <a:tailEnd/>
          </a:ln>
        </p:spPr>
        <p:txBody>
          <a:bodyPr wrap="square" lIns="82030" tIns="41015" rIns="82030" bIns="41015">
            <a:spAutoFit/>
          </a:bodyPr>
          <a:lstStyle/>
          <a:p>
            <a:pPr marL="0" lvl="2" algn="ctr" defTabSz="912862" fontAlgn="base">
              <a:spcAft>
                <a:spcPct val="0"/>
              </a:spcAft>
              <a:buClr>
                <a:srgbClr val="4F81BD">
                  <a:lumMod val="75000"/>
                </a:srgbClr>
              </a:buClr>
              <a:buSzPct val="60000"/>
              <a:defRPr/>
            </a:pPr>
            <a:r>
              <a:rPr lang="en-US" sz="2400" b="1" dirty="0" smtClean="0">
                <a:solidFill>
                  <a:srgbClr val="002060"/>
                </a:solidFill>
                <a:latin typeface="Times New Roman" panose="02020603050405020304" pitchFamily="18" charset="0"/>
                <a:ea typeface="ＭＳ Ｐゴシック" pitchFamily="80" charset="-128"/>
                <a:cs typeface="Times New Roman" panose="02020603050405020304" pitchFamily="18" charset="0"/>
              </a:rPr>
              <a:t>The Rush Was On</a:t>
            </a:r>
            <a:endParaRPr lang="en-US" sz="2400" dirty="0">
              <a:solidFill>
                <a:srgbClr val="002060"/>
              </a:solidFill>
              <a:latin typeface="Times New Roman" panose="02020603050405020304" pitchFamily="18" charset="0"/>
              <a:ea typeface="ＭＳ Ｐゴシック" pitchFamily="80" charset="-128"/>
              <a:cs typeface="Times New Roman" panose="02020603050405020304" pitchFamily="18" charset="0"/>
            </a:endParaRPr>
          </a:p>
        </p:txBody>
      </p:sp>
      <p:graphicFrame>
        <p:nvGraphicFramePr>
          <p:cNvPr id="2" name="Object 1"/>
          <p:cNvGraphicFramePr>
            <a:graphicFrameLocks noChangeAspect="1"/>
          </p:cNvGraphicFramePr>
          <p:nvPr>
            <p:extLst>
              <p:ext uri="{D42A27DB-BD31-4B8C-83A1-F6EECF244321}">
                <p14:modId xmlns:p14="http://schemas.microsoft.com/office/powerpoint/2010/main" xmlns="" val="3430450319"/>
              </p:ext>
            </p:extLst>
          </p:nvPr>
        </p:nvGraphicFramePr>
        <p:xfrm>
          <a:off x="4721658" y="1506003"/>
          <a:ext cx="6711084" cy="3446997"/>
        </p:xfrm>
        <a:graphic>
          <a:graphicData uri="http://schemas.openxmlformats.org/presentationml/2006/ole">
            <p:oleObj spid="_x0000_s3119" name="Document" r:id="rId4" imgW="6099983" imgH="3230565" progId="Word.Document.12">
              <p:embed/>
            </p:oleObj>
          </a:graphicData>
        </a:graphic>
      </p:graphicFrame>
      <p:sp>
        <p:nvSpPr>
          <p:cNvPr id="8" name="TextBox 7"/>
          <p:cNvSpPr txBox="1"/>
          <p:nvPr/>
        </p:nvSpPr>
        <p:spPr>
          <a:xfrm>
            <a:off x="485954" y="1524694"/>
            <a:ext cx="3962400" cy="3385542"/>
          </a:xfrm>
          <a:prstGeom prst="rect">
            <a:avLst/>
          </a:prstGeom>
          <a:noFill/>
        </p:spPr>
        <p:txBody>
          <a:bodyPr wrap="square" rtlCol="0">
            <a:spAutoFit/>
          </a:bodyPr>
          <a:lstStyle/>
          <a:p>
            <a:pPr marL="0" lvl="2" defTabSz="912862" fontAlgn="base">
              <a:spcAft>
                <a:spcPct val="0"/>
              </a:spcAft>
              <a:buClr>
                <a:srgbClr val="4F81BD">
                  <a:lumMod val="75000"/>
                </a:srgbClr>
              </a:buClr>
              <a:buSzPct val="60000"/>
              <a:defRPr/>
            </a:pPr>
            <a:r>
              <a:rPr lang="en-US" sz="1400" dirty="0">
                <a:solidFill>
                  <a:prstClr val="black"/>
                </a:solidFill>
                <a:latin typeface="Times New Roman" panose="02020603050405020304" pitchFamily="18" charset="0"/>
                <a:ea typeface="ＭＳ Ｐゴシック" pitchFamily="80" charset="-128"/>
                <a:cs typeface="Times New Roman" panose="02020603050405020304" pitchFamily="18" charset="0"/>
              </a:rPr>
              <a:t>At the end of 2012, there was a rush to transfer low-basis/highly-appreciating assets to intentionally </a:t>
            </a:r>
          </a:p>
          <a:p>
            <a:pPr marL="0" lvl="2" defTabSz="912862" fontAlgn="base">
              <a:spcAft>
                <a:spcPct val="0"/>
              </a:spcAft>
              <a:buClr>
                <a:srgbClr val="4F81BD">
                  <a:lumMod val="75000"/>
                </a:srgbClr>
              </a:buClr>
              <a:buSzPct val="60000"/>
              <a:defRPr/>
            </a:pPr>
            <a:r>
              <a:rPr lang="en-US" sz="1400" dirty="0">
                <a:solidFill>
                  <a:prstClr val="black"/>
                </a:solidFill>
                <a:latin typeface="Times New Roman" panose="02020603050405020304" pitchFamily="18" charset="0"/>
                <a:ea typeface="ＭＳ Ｐゴシック" pitchFamily="80" charset="-128"/>
                <a:cs typeface="Times New Roman" panose="02020603050405020304" pitchFamily="18" charset="0"/>
              </a:rPr>
              <a:t>defective grantor trusts (IDGTs). Many spousal lifetime access trusts (SLATs) were also created as a safety measure</a:t>
            </a:r>
            <a:r>
              <a:rPr lang="en-US" sz="14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a:t>
            </a:r>
            <a:endParaRPr lang="en-US" sz="1400" strike="sngStrike" dirty="0">
              <a:solidFill>
                <a:prstClr val="black"/>
              </a:solidFill>
              <a:latin typeface="Times New Roman" panose="02020603050405020304" pitchFamily="18" charset="0"/>
              <a:ea typeface="ＭＳ Ｐゴシック" pitchFamily="80" charset="-128"/>
              <a:cs typeface="Times New Roman" panose="02020603050405020304" pitchFamily="18" charset="0"/>
            </a:endParaRPr>
          </a:p>
          <a:p>
            <a:pPr marL="0" lvl="2" defTabSz="912862" fontAlgn="base">
              <a:spcAft>
                <a:spcPct val="0"/>
              </a:spcAft>
              <a:buClr>
                <a:srgbClr val="4F81BD">
                  <a:lumMod val="75000"/>
                </a:srgbClr>
              </a:buClr>
              <a:buSzPct val="60000"/>
              <a:defRPr/>
            </a:pPr>
            <a:endParaRPr lang="en-US" sz="1400" dirty="0">
              <a:solidFill>
                <a:prstClr val="black"/>
              </a:solidFill>
              <a:latin typeface="Times New Roman" panose="02020603050405020304" pitchFamily="18" charset="0"/>
              <a:ea typeface="ＭＳ Ｐゴシック" pitchFamily="80" charset="-128"/>
              <a:cs typeface="Times New Roman" panose="02020603050405020304" pitchFamily="18" charset="0"/>
            </a:endParaRPr>
          </a:p>
          <a:p>
            <a:pPr marL="0" lvl="2" defTabSz="912862" fontAlgn="base">
              <a:spcAft>
                <a:spcPct val="0"/>
              </a:spcAft>
              <a:buClr>
                <a:srgbClr val="4F81BD">
                  <a:lumMod val="75000"/>
                </a:srgbClr>
              </a:buClr>
              <a:buSzPct val="60000"/>
              <a:defRPr/>
            </a:pPr>
            <a:r>
              <a:rPr lang="en-US" sz="1400" dirty="0">
                <a:solidFill>
                  <a:prstClr val="black"/>
                </a:solidFill>
                <a:latin typeface="Times New Roman" panose="02020603050405020304" pitchFamily="18" charset="0"/>
                <a:ea typeface="ＭＳ Ｐゴシック" pitchFamily="80" charset="-128"/>
                <a:cs typeface="Times New Roman" panose="02020603050405020304" pitchFamily="18" charset="0"/>
              </a:rPr>
              <a:t>Setting aside cash-flow analyses to the contrary, assume that H&amp;W’s estate planning attorney recommended that they transfer their maximum allowable then-existing Exemption amount ($3.5M per person for a total transfer to an IDGT of $7M). Assume H&amp;W were to pass away in 2013, the tax affect would have been something akin to the following:</a:t>
            </a:r>
          </a:p>
          <a:p>
            <a:endParaRPr lang="en-US" dirty="0"/>
          </a:p>
        </p:txBody>
      </p:sp>
      <p:sp>
        <p:nvSpPr>
          <p:cNvPr id="18" name="TextBox 17"/>
          <p:cNvSpPr txBox="1"/>
          <p:nvPr/>
        </p:nvSpPr>
        <p:spPr>
          <a:xfrm>
            <a:off x="557122" y="5402759"/>
            <a:ext cx="7724955" cy="954107"/>
          </a:xfrm>
          <a:prstGeom prst="rect">
            <a:avLst/>
          </a:prstGeom>
          <a:noFill/>
        </p:spPr>
        <p:txBody>
          <a:bodyPr wrap="square" rtlCol="0">
            <a:spAutoFit/>
          </a:bodyPr>
          <a:lstStyle/>
          <a:p>
            <a:pPr marL="0" lvl="2" defTabSz="912862" fontAlgn="base">
              <a:spcAft>
                <a:spcPct val="0"/>
              </a:spcAft>
              <a:buClr>
                <a:srgbClr val="4F81BD">
                  <a:lumMod val="75000"/>
                </a:srgbClr>
              </a:buClr>
              <a:buSzPct val="60000"/>
              <a:defRPr/>
            </a:pPr>
            <a:r>
              <a:rPr lang="en-US" sz="1200" dirty="0" smtClean="0">
                <a:latin typeface="Times New Roman" panose="02020603050405020304" pitchFamily="18" charset="0"/>
                <a:ea typeface="ＭＳ Ｐゴシック" pitchFamily="80" charset="-128"/>
                <a:cs typeface="Times New Roman" panose="02020603050405020304" pitchFamily="18" charset="0"/>
              </a:rPr>
              <a:t>Assumptions</a:t>
            </a:r>
          </a:p>
          <a:p>
            <a:pPr marL="0" lvl="2" defTabSz="912862" fontAlgn="base">
              <a:spcAft>
                <a:spcPct val="0"/>
              </a:spcAft>
              <a:buClr>
                <a:srgbClr val="4F81BD">
                  <a:lumMod val="75000"/>
                </a:srgbClr>
              </a:buClr>
              <a:buSzPct val="60000"/>
              <a:defRPr/>
            </a:pPr>
            <a:r>
              <a:rPr lang="en-US" sz="12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 </a:t>
            </a:r>
            <a:r>
              <a:rPr lang="en-US" sz="1200" dirty="0">
                <a:solidFill>
                  <a:prstClr val="black"/>
                </a:solidFill>
                <a:latin typeface="Times New Roman" panose="02020603050405020304" pitchFamily="18" charset="0"/>
                <a:ea typeface="ＭＳ Ｐゴシック" pitchFamily="80" charset="-128"/>
                <a:cs typeface="Times New Roman" panose="02020603050405020304" pitchFamily="18" charset="0"/>
              </a:rPr>
              <a:t>Assume payment of estate tax from outside source, such as an </a:t>
            </a:r>
            <a:r>
              <a:rPr lang="en-US" sz="12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irrevocable life trust (ILIT)</a:t>
            </a:r>
            <a:endParaRPr lang="en-US" sz="1200" dirty="0">
              <a:solidFill>
                <a:prstClr val="black"/>
              </a:solidFill>
              <a:latin typeface="Times New Roman" panose="02020603050405020304" pitchFamily="18" charset="0"/>
              <a:ea typeface="ＭＳ Ｐゴシック" pitchFamily="80" charset="-128"/>
              <a:cs typeface="Times New Roman" panose="02020603050405020304" pitchFamily="18" charset="0"/>
            </a:endParaRPr>
          </a:p>
          <a:p>
            <a:pPr marL="0" lvl="2" defTabSz="912862" fontAlgn="base">
              <a:spcAft>
                <a:spcPct val="0"/>
              </a:spcAft>
              <a:buClr>
                <a:srgbClr val="4F81BD">
                  <a:lumMod val="75000"/>
                </a:srgbClr>
              </a:buClr>
              <a:buSzPct val="60000"/>
              <a:defRPr/>
            </a:pPr>
            <a:endParaRPr lang="en-US" sz="800" dirty="0">
              <a:solidFill>
                <a:prstClr val="black"/>
              </a:solidFill>
              <a:latin typeface="Times New Roman" panose="02020603050405020304" pitchFamily="18" charset="0"/>
              <a:ea typeface="ＭＳ Ｐゴシック" pitchFamily="80" charset="-128"/>
              <a:cs typeface="Times New Roman" panose="02020603050405020304" pitchFamily="18" charset="0"/>
            </a:endParaRPr>
          </a:p>
          <a:p>
            <a:pPr marL="0" lvl="2" defTabSz="912862" fontAlgn="base">
              <a:spcAft>
                <a:spcPct val="0"/>
              </a:spcAft>
              <a:buClr>
                <a:srgbClr val="4F81BD">
                  <a:lumMod val="75000"/>
                </a:srgbClr>
              </a:buClr>
              <a:buSzPct val="60000"/>
              <a:defRPr/>
            </a:pPr>
            <a:r>
              <a:rPr lang="en-US" sz="1200" dirty="0">
                <a:solidFill>
                  <a:prstClr val="black"/>
                </a:solidFill>
                <a:latin typeface="Times New Roman" panose="02020603050405020304" pitchFamily="18" charset="0"/>
                <a:ea typeface="ＭＳ Ｐゴシック" pitchFamily="80" charset="-128"/>
                <a:cs typeface="Times New Roman" panose="02020603050405020304" pitchFamily="18" charset="0"/>
              </a:rPr>
              <a:t>** Real purpose was to permit the $7M transferred to grow outside of the Grantors’ estates. This illustration, for sake of simplicity, assumes death </a:t>
            </a:r>
            <a:r>
              <a:rPr lang="en-US" sz="1200" dirty="0" smtClean="0">
                <a:latin typeface="Times New Roman" panose="02020603050405020304" pitchFamily="18" charset="0"/>
                <a:ea typeface="ＭＳ Ｐゴシック" pitchFamily="80" charset="-128"/>
                <a:cs typeface="Times New Roman" panose="02020603050405020304" pitchFamily="18" charset="0"/>
              </a:rPr>
              <a:t>in early 2013 </a:t>
            </a:r>
            <a:r>
              <a:rPr lang="en-US" sz="12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almost </a:t>
            </a:r>
            <a:r>
              <a:rPr lang="en-US" sz="1200" dirty="0">
                <a:solidFill>
                  <a:prstClr val="black"/>
                </a:solidFill>
                <a:latin typeface="Times New Roman" panose="02020603050405020304" pitchFamily="18" charset="0"/>
                <a:ea typeface="ＭＳ Ｐゴシック" pitchFamily="80" charset="-128"/>
                <a:cs typeface="Times New Roman" panose="02020603050405020304" pitchFamily="18" charset="0"/>
              </a:rPr>
              <a:t>immediately following 2012 gifting</a:t>
            </a:r>
            <a:r>
              <a:rPr lang="en-US" sz="12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a:t>
            </a:r>
            <a:endParaRPr lang="en-US" sz="1200" dirty="0">
              <a:solidFill>
                <a:prstClr val="black"/>
              </a:solidFill>
              <a:latin typeface="Times New Roman" panose="02020603050405020304" pitchFamily="18" charset="0"/>
              <a:ea typeface="ＭＳ Ｐゴシック" pitchFamily="80" charset="-128"/>
              <a:cs typeface="Times New Roman" panose="02020603050405020304" pitchFamily="18" charset="0"/>
            </a:endParaRPr>
          </a:p>
        </p:txBody>
      </p:sp>
      <p:sp>
        <p:nvSpPr>
          <p:cNvPr id="17" name="Slide Number Placeholder 16"/>
          <p:cNvSpPr>
            <a:spLocks noGrp="1"/>
          </p:cNvSpPr>
          <p:nvPr>
            <p:ph type="sldNum" sz="quarter" idx="12"/>
          </p:nvPr>
        </p:nvSpPr>
        <p:spPr/>
        <p:txBody>
          <a:bodyPr/>
          <a:lstStyle/>
          <a:p>
            <a:fld id="{E7B91FB5-152E-4A09-9919-B22A57C3D075}" type="slidenum">
              <a:rPr lang="en-US" smtClean="0"/>
              <a:pPr/>
              <a:t>4</a:t>
            </a:fld>
            <a:endParaRPr lang="en-US" dirty="0"/>
          </a:p>
        </p:txBody>
      </p:sp>
      <p:sp>
        <p:nvSpPr>
          <p:cNvPr id="3" name="Rectangle 2"/>
          <p:cNvSpPr/>
          <p:nvPr/>
        </p:nvSpPr>
        <p:spPr>
          <a:xfrm>
            <a:off x="3886200" y="4814500"/>
            <a:ext cx="4800600" cy="338554"/>
          </a:xfrm>
          <a:prstGeom prst="rect">
            <a:avLst/>
          </a:prstGeom>
        </p:spPr>
        <p:txBody>
          <a:bodyPr wrap="square">
            <a:spAutoFit/>
          </a:bodyPr>
          <a:lstStyle/>
          <a:p>
            <a:pPr marL="0" lvl="2" defTabSz="912862" fontAlgn="base">
              <a:spcAft>
                <a:spcPct val="0"/>
              </a:spcAft>
              <a:buClr>
                <a:srgbClr val="4F81BD">
                  <a:lumMod val="75000"/>
                </a:srgbClr>
              </a:buClr>
              <a:buSzPct val="60000"/>
              <a:defRPr/>
            </a:pPr>
            <a:r>
              <a:rPr lang="en-US" sz="1600" b="1"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Assumed savings </a:t>
            </a:r>
            <a:r>
              <a:rPr lang="en-US" sz="1600" b="1" dirty="0">
                <a:solidFill>
                  <a:prstClr val="black"/>
                </a:solidFill>
                <a:latin typeface="Times New Roman" panose="02020603050405020304" pitchFamily="18" charset="0"/>
                <a:ea typeface="ＭＳ Ｐゴシック" pitchFamily="80" charset="-128"/>
                <a:cs typeface="Times New Roman" panose="02020603050405020304" pitchFamily="18" charset="0"/>
              </a:rPr>
              <a:t>v. no 2012 </a:t>
            </a:r>
            <a:r>
              <a:rPr lang="en-US" sz="1600" b="1"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Gifting = $424,250 </a:t>
            </a:r>
            <a:endParaRPr lang="en-US" sz="1600" b="1" dirty="0">
              <a:solidFill>
                <a:prstClr val="black"/>
              </a:solidFill>
              <a:latin typeface="Times New Roman" panose="02020603050405020304" pitchFamily="18" charset="0"/>
              <a:ea typeface="ＭＳ Ｐゴシック" pitchFamily="80" charset="-128"/>
              <a:cs typeface="Times New Roman" panose="02020603050405020304" pitchFamily="18" charset="0"/>
            </a:endParaRPr>
          </a:p>
        </p:txBody>
      </p:sp>
    </p:spTree>
    <p:extLst>
      <p:ext uri="{BB962C8B-B14F-4D97-AF65-F5344CB8AC3E}">
        <p14:creationId xmlns:p14="http://schemas.microsoft.com/office/powerpoint/2010/main" xmlns="" val="28629516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Brand\PCS_Header.jpg"/>
          <p:cNvPicPr>
            <a:picLocks noChangeAspect="1" noChangeArrowheads="1"/>
          </p:cNvPicPr>
          <p:nvPr/>
        </p:nvPicPr>
        <p:blipFill rotWithShape="1">
          <a:blip r:embed="rId3" cstate="print">
            <a:extLst>
              <a:ext uri="{28A0092B-C50C-407E-A947-70E740481C1C}">
                <a14:useLocalDpi xmlns:a14="http://schemas.microsoft.com/office/drawing/2010/main" xmlns="" val="0"/>
              </a:ext>
            </a:extLst>
          </a:blip>
          <a:srcRect l="-5149" r="28958"/>
          <a:stretch/>
        </p:blipFill>
        <p:spPr bwMode="auto">
          <a:xfrm>
            <a:off x="-152400" y="0"/>
            <a:ext cx="2472366" cy="605214"/>
          </a:xfrm>
          <a:prstGeom prst="rect">
            <a:avLst/>
          </a:prstGeom>
          <a:noFill/>
          <a:extLst>
            <a:ext uri="{909E8E84-426E-40DD-AFC4-6F175D3DCCD1}">
              <a14:hiddenFill xmlns:a14="http://schemas.microsoft.com/office/drawing/2010/main" xmlns="">
                <a:solidFill>
                  <a:srgbClr val="FFFFFF"/>
                </a:solidFill>
              </a14:hiddenFill>
            </a:ext>
          </a:extLst>
        </p:spPr>
      </p:pic>
      <p:cxnSp>
        <p:nvCxnSpPr>
          <p:cNvPr id="5" name="Straight Connector 4"/>
          <p:cNvCxnSpPr/>
          <p:nvPr/>
        </p:nvCxnSpPr>
        <p:spPr>
          <a:xfrm>
            <a:off x="914400" y="685800"/>
            <a:ext cx="7239000" cy="0"/>
          </a:xfrm>
          <a:prstGeom prst="line">
            <a:avLst/>
          </a:prstGeom>
          <a:ln w="3175"/>
        </p:spPr>
        <p:style>
          <a:lnRef idx="1">
            <a:schemeClr val="accent1"/>
          </a:lnRef>
          <a:fillRef idx="0">
            <a:schemeClr val="accent1"/>
          </a:fillRef>
          <a:effectRef idx="0">
            <a:schemeClr val="accent1"/>
          </a:effectRef>
          <a:fontRef idx="minor">
            <a:schemeClr val="tx1"/>
          </a:fontRef>
        </p:style>
      </p:cxnSp>
      <p:sp>
        <p:nvSpPr>
          <p:cNvPr id="6" name="Rectangle 5"/>
          <p:cNvSpPr>
            <a:spLocks noChangeArrowheads="1"/>
          </p:cNvSpPr>
          <p:nvPr/>
        </p:nvSpPr>
        <p:spPr bwMode="auto">
          <a:xfrm>
            <a:off x="694890" y="990600"/>
            <a:ext cx="7678020" cy="575274"/>
          </a:xfrm>
          <a:prstGeom prst="rect">
            <a:avLst/>
          </a:prstGeom>
          <a:noFill/>
          <a:ln w="9525">
            <a:noFill/>
            <a:miter lim="800000"/>
            <a:headEnd/>
            <a:tailEnd/>
          </a:ln>
        </p:spPr>
        <p:txBody>
          <a:bodyPr wrap="square" lIns="82030" tIns="41015" rIns="82030" bIns="41015">
            <a:spAutoFit/>
          </a:bodyPr>
          <a:lstStyle/>
          <a:p>
            <a:pPr marL="0" lvl="2" algn="ctr" defTabSz="912862" fontAlgn="base">
              <a:spcAft>
                <a:spcPct val="0"/>
              </a:spcAft>
              <a:buClr>
                <a:srgbClr val="4F81BD">
                  <a:lumMod val="75000"/>
                </a:srgbClr>
              </a:buClr>
              <a:buSzPct val="60000"/>
              <a:defRPr/>
            </a:pPr>
            <a:r>
              <a:rPr lang="en-US" sz="1600" dirty="0">
                <a:latin typeface="Times New Roman" panose="02020603050405020304" pitchFamily="18" charset="0"/>
                <a:ea typeface="ＭＳ Ｐゴシック" pitchFamily="80" charset="-128"/>
                <a:cs typeface="Times New Roman" panose="02020603050405020304" pitchFamily="18" charset="0"/>
              </a:rPr>
              <a:t>Now, assume H&amp;W were to pass away in 2015. The tax affect might </a:t>
            </a:r>
            <a:endParaRPr lang="en-US" sz="1600" dirty="0" smtClean="0">
              <a:latin typeface="Times New Roman" panose="02020603050405020304" pitchFamily="18" charset="0"/>
              <a:ea typeface="ＭＳ Ｐゴシック" pitchFamily="80" charset="-128"/>
              <a:cs typeface="Times New Roman" panose="02020603050405020304" pitchFamily="18" charset="0"/>
            </a:endParaRPr>
          </a:p>
          <a:p>
            <a:pPr marL="0" lvl="2" algn="ctr" defTabSz="912862" fontAlgn="base">
              <a:spcAft>
                <a:spcPct val="0"/>
              </a:spcAft>
              <a:buClr>
                <a:srgbClr val="4F81BD">
                  <a:lumMod val="75000"/>
                </a:srgbClr>
              </a:buClr>
              <a:buSzPct val="60000"/>
              <a:defRPr/>
            </a:pPr>
            <a:r>
              <a:rPr lang="en-US" sz="1600" dirty="0" smtClean="0">
                <a:latin typeface="Times New Roman" panose="02020603050405020304" pitchFamily="18" charset="0"/>
                <a:ea typeface="ＭＳ Ｐゴシック" pitchFamily="80" charset="-128"/>
                <a:cs typeface="Times New Roman" panose="02020603050405020304" pitchFamily="18" charset="0"/>
              </a:rPr>
              <a:t>look </a:t>
            </a:r>
            <a:r>
              <a:rPr lang="en-US" sz="1600" dirty="0">
                <a:latin typeface="Times New Roman" panose="02020603050405020304" pitchFamily="18" charset="0"/>
                <a:ea typeface="ＭＳ Ｐゴシック" pitchFamily="80" charset="-128"/>
                <a:cs typeface="Times New Roman" panose="02020603050405020304" pitchFamily="18" charset="0"/>
              </a:rPr>
              <a:t>something like the following</a:t>
            </a:r>
            <a:r>
              <a:rPr lang="en-US" sz="1600" dirty="0" smtClean="0">
                <a:latin typeface="Times New Roman" panose="02020603050405020304" pitchFamily="18" charset="0"/>
                <a:ea typeface="ＭＳ Ｐゴシック" pitchFamily="80" charset="-128"/>
                <a:cs typeface="Times New Roman" panose="02020603050405020304" pitchFamily="18" charset="0"/>
              </a:rPr>
              <a:t>:</a:t>
            </a:r>
          </a:p>
        </p:txBody>
      </p:sp>
      <p:graphicFrame>
        <p:nvGraphicFramePr>
          <p:cNvPr id="2" name="Object 1"/>
          <p:cNvGraphicFramePr>
            <a:graphicFrameLocks noChangeAspect="1"/>
          </p:cNvGraphicFramePr>
          <p:nvPr>
            <p:extLst>
              <p:ext uri="{D42A27DB-BD31-4B8C-83A1-F6EECF244321}">
                <p14:modId xmlns:p14="http://schemas.microsoft.com/office/powerpoint/2010/main" xmlns="" val="2081348734"/>
              </p:ext>
            </p:extLst>
          </p:nvPr>
        </p:nvGraphicFramePr>
        <p:xfrm>
          <a:off x="2590799" y="1828800"/>
          <a:ext cx="7198369" cy="4724400"/>
        </p:xfrm>
        <a:graphic>
          <a:graphicData uri="http://schemas.openxmlformats.org/presentationml/2006/ole">
            <p:oleObj spid="_x0000_s4141" name="Document" r:id="rId4" imgW="6083580" imgH="3992138" progId="Word.Document.12">
              <p:embed/>
            </p:oleObj>
          </a:graphicData>
        </a:graphic>
      </p:graphicFrame>
      <p:sp>
        <p:nvSpPr>
          <p:cNvPr id="7" name="Slide Number Placeholder 6"/>
          <p:cNvSpPr>
            <a:spLocks noGrp="1"/>
          </p:cNvSpPr>
          <p:nvPr>
            <p:ph type="sldNum" sz="quarter" idx="12"/>
          </p:nvPr>
        </p:nvSpPr>
        <p:spPr/>
        <p:txBody>
          <a:bodyPr/>
          <a:lstStyle/>
          <a:p>
            <a:fld id="{E7B91FB5-152E-4A09-9919-B22A57C3D075}" type="slidenum">
              <a:rPr lang="en-US" smtClean="0"/>
              <a:pPr/>
              <a:t>5</a:t>
            </a:fld>
            <a:endParaRPr lang="en-US" dirty="0"/>
          </a:p>
        </p:txBody>
      </p:sp>
    </p:spTree>
    <p:extLst>
      <p:ext uri="{BB962C8B-B14F-4D97-AF65-F5344CB8AC3E}">
        <p14:creationId xmlns:p14="http://schemas.microsoft.com/office/powerpoint/2010/main" xmlns="" val="24397871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Brand\PCS_Header.jpg"/>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5149" r="28958"/>
          <a:stretch/>
        </p:blipFill>
        <p:spPr bwMode="auto">
          <a:xfrm>
            <a:off x="-152400" y="0"/>
            <a:ext cx="2472366" cy="605214"/>
          </a:xfrm>
          <a:prstGeom prst="rect">
            <a:avLst/>
          </a:prstGeom>
          <a:noFill/>
          <a:extLst>
            <a:ext uri="{909E8E84-426E-40DD-AFC4-6F175D3DCCD1}">
              <a14:hiddenFill xmlns:a14="http://schemas.microsoft.com/office/drawing/2010/main" xmlns="">
                <a:solidFill>
                  <a:srgbClr val="FFFFFF"/>
                </a:solidFill>
              </a14:hiddenFill>
            </a:ext>
          </a:extLst>
        </p:spPr>
      </p:pic>
      <p:cxnSp>
        <p:nvCxnSpPr>
          <p:cNvPr id="5" name="Straight Connector 4"/>
          <p:cNvCxnSpPr/>
          <p:nvPr/>
        </p:nvCxnSpPr>
        <p:spPr>
          <a:xfrm>
            <a:off x="914400" y="685800"/>
            <a:ext cx="7239000" cy="0"/>
          </a:xfrm>
          <a:prstGeom prst="line">
            <a:avLst/>
          </a:prstGeom>
          <a:ln w="3175"/>
        </p:spPr>
        <p:style>
          <a:lnRef idx="1">
            <a:schemeClr val="accent1"/>
          </a:lnRef>
          <a:fillRef idx="0">
            <a:schemeClr val="accent1"/>
          </a:fillRef>
          <a:effectRef idx="0">
            <a:schemeClr val="accent1"/>
          </a:effectRef>
          <a:fontRef idx="minor">
            <a:schemeClr val="tx1"/>
          </a:fontRef>
        </p:style>
      </p:cxnSp>
      <p:sp>
        <p:nvSpPr>
          <p:cNvPr id="6" name="Rectangle 5"/>
          <p:cNvSpPr>
            <a:spLocks noChangeArrowheads="1"/>
          </p:cNvSpPr>
          <p:nvPr/>
        </p:nvSpPr>
        <p:spPr bwMode="auto">
          <a:xfrm>
            <a:off x="718868" y="914400"/>
            <a:ext cx="7678020" cy="452163"/>
          </a:xfrm>
          <a:prstGeom prst="rect">
            <a:avLst/>
          </a:prstGeom>
          <a:noFill/>
          <a:ln w="9525">
            <a:noFill/>
            <a:miter lim="800000"/>
            <a:headEnd/>
            <a:tailEnd/>
          </a:ln>
        </p:spPr>
        <p:txBody>
          <a:bodyPr wrap="square" lIns="82030" tIns="41015" rIns="82030" bIns="41015">
            <a:spAutoFit/>
          </a:bodyPr>
          <a:lstStyle/>
          <a:p>
            <a:pPr marL="0" lvl="2" algn="ctr" defTabSz="912862" fontAlgn="base">
              <a:spcAft>
                <a:spcPct val="0"/>
              </a:spcAft>
              <a:buClr>
                <a:srgbClr val="4F81BD">
                  <a:lumMod val="75000"/>
                </a:srgbClr>
              </a:buClr>
              <a:buSzPct val="60000"/>
              <a:defRPr/>
            </a:pPr>
            <a:r>
              <a:rPr lang="en-US" sz="2400" b="1" dirty="0">
                <a:solidFill>
                  <a:srgbClr val="002060"/>
                </a:solidFill>
                <a:latin typeface="Times New Roman" panose="02020603050405020304" pitchFamily="18" charset="0"/>
                <a:ea typeface="ＭＳ Ｐゴシック" pitchFamily="80" charset="-128"/>
                <a:cs typeface="Times New Roman" panose="02020603050405020304" pitchFamily="18" charset="0"/>
              </a:rPr>
              <a:t>The 2012 Fiscal Cliff </a:t>
            </a:r>
            <a:r>
              <a:rPr lang="en-US" sz="2400" b="1" dirty="0" smtClean="0">
                <a:solidFill>
                  <a:srgbClr val="002060"/>
                </a:solidFill>
                <a:latin typeface="Times New Roman" panose="02020603050405020304" pitchFamily="18" charset="0"/>
                <a:ea typeface="ＭＳ Ｐゴシック" pitchFamily="80" charset="-128"/>
                <a:cs typeface="Times New Roman" panose="02020603050405020304" pitchFamily="18" charset="0"/>
              </a:rPr>
              <a:t>Negotiations</a:t>
            </a:r>
            <a:endParaRPr lang="en-US" sz="2400" dirty="0">
              <a:solidFill>
                <a:srgbClr val="002060"/>
              </a:solidFill>
              <a:latin typeface="Times New Roman" panose="02020603050405020304" pitchFamily="18" charset="0"/>
              <a:ea typeface="ＭＳ Ｐゴシック" pitchFamily="80" charset="-128"/>
              <a:cs typeface="Times New Roman" panose="02020603050405020304" pitchFamily="18" charset="0"/>
            </a:endParaRPr>
          </a:p>
        </p:txBody>
      </p:sp>
      <p:sp>
        <p:nvSpPr>
          <p:cNvPr id="8" name="TextBox 7"/>
          <p:cNvSpPr txBox="1"/>
          <p:nvPr/>
        </p:nvSpPr>
        <p:spPr>
          <a:xfrm>
            <a:off x="587570" y="2057400"/>
            <a:ext cx="7972246" cy="1661993"/>
          </a:xfrm>
          <a:prstGeom prst="rect">
            <a:avLst/>
          </a:prstGeom>
          <a:noFill/>
        </p:spPr>
        <p:txBody>
          <a:bodyPr wrap="square" rtlCol="0">
            <a:spAutoFit/>
          </a:bodyPr>
          <a:lstStyle/>
          <a:p>
            <a:pPr marL="0" lvl="2" defTabSz="912862" fontAlgn="base">
              <a:spcAft>
                <a:spcPct val="0"/>
              </a:spcAft>
              <a:buClr>
                <a:srgbClr val="4F81BD">
                  <a:lumMod val="75000"/>
                </a:srgbClr>
              </a:buClr>
              <a:buSzPct val="60000"/>
              <a:defRPr/>
            </a:pPr>
            <a:r>
              <a:rPr lang="en-US" sz="1400" dirty="0">
                <a:solidFill>
                  <a:prstClr val="black"/>
                </a:solidFill>
                <a:latin typeface="Times New Roman" panose="02020603050405020304" pitchFamily="18" charset="0"/>
                <a:ea typeface="ＭＳ Ｐゴシック" pitchFamily="80" charset="-128"/>
                <a:cs typeface="Times New Roman" panose="02020603050405020304" pitchFamily="18" charset="0"/>
              </a:rPr>
              <a:t>In Q4 2012, Congress and the President negotiated an end to the “Fiscal Cliff.” In part, the negotiations resulted in an Exemption at the TRA 2010 level of $5M adjusted upwards annually for inflation, portability was made permanent, and the highest marginal transfer tax bracket increased to 40%.</a:t>
            </a:r>
          </a:p>
          <a:p>
            <a:pPr marL="0" lvl="2" defTabSz="912862" fontAlgn="base">
              <a:spcAft>
                <a:spcPct val="0"/>
              </a:spcAft>
              <a:buClr>
                <a:srgbClr val="4F81BD">
                  <a:lumMod val="75000"/>
                </a:srgbClr>
              </a:buClr>
              <a:buSzPct val="60000"/>
              <a:defRPr/>
            </a:pPr>
            <a:endParaRPr lang="en-US" sz="1400" dirty="0">
              <a:solidFill>
                <a:prstClr val="black"/>
              </a:solidFill>
              <a:latin typeface="Times New Roman" panose="02020603050405020304" pitchFamily="18" charset="0"/>
              <a:ea typeface="ＭＳ Ｐゴシック" pitchFamily="80" charset="-128"/>
              <a:cs typeface="Times New Roman" panose="02020603050405020304" pitchFamily="18" charset="0"/>
            </a:endParaRPr>
          </a:p>
          <a:p>
            <a:pPr marL="0" lvl="2" defTabSz="912862" fontAlgn="base">
              <a:spcAft>
                <a:spcPct val="0"/>
              </a:spcAft>
              <a:buClr>
                <a:srgbClr val="4F81BD">
                  <a:lumMod val="75000"/>
                </a:srgbClr>
              </a:buClr>
              <a:buSzPct val="60000"/>
              <a:defRPr/>
            </a:pPr>
            <a:r>
              <a:rPr lang="en-US" sz="1400" dirty="0">
                <a:solidFill>
                  <a:prstClr val="black"/>
                </a:solidFill>
                <a:latin typeface="Times New Roman" panose="02020603050405020304" pitchFamily="18" charset="0"/>
                <a:ea typeface="ＭＳ Ｐゴシック" pitchFamily="80" charset="-128"/>
                <a:cs typeface="Times New Roman" panose="02020603050405020304" pitchFamily="18" charset="0"/>
              </a:rPr>
              <a:t>Significantly, since the </a:t>
            </a:r>
            <a:r>
              <a:rPr lang="en-US" sz="1400" dirty="0" smtClean="0">
                <a:latin typeface="Times New Roman" panose="02020603050405020304" pitchFamily="18" charset="0"/>
                <a:ea typeface="ＭＳ Ｐゴシック" pitchFamily="80" charset="-128"/>
                <a:cs typeface="Times New Roman" panose="02020603050405020304" pitchFamily="18" charset="0"/>
              </a:rPr>
              <a:t>2012 changes, income </a:t>
            </a:r>
            <a:r>
              <a:rPr lang="en-US" sz="14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taxes (including the Obamacare increases and the CA state income tax rate increases) are almost identical to the transfer tax rate.</a:t>
            </a:r>
            <a:endParaRPr lang="en-US" sz="1400" dirty="0">
              <a:solidFill>
                <a:prstClr val="black"/>
              </a:solidFill>
              <a:latin typeface="Times New Roman" panose="02020603050405020304" pitchFamily="18" charset="0"/>
              <a:ea typeface="ＭＳ Ｐゴシック" pitchFamily="80" charset="-128"/>
              <a:cs typeface="Times New Roman" panose="02020603050405020304" pitchFamily="18" charset="0"/>
            </a:endParaRPr>
          </a:p>
          <a:p>
            <a:endParaRPr lang="en-US" dirty="0"/>
          </a:p>
        </p:txBody>
      </p:sp>
      <p:sp>
        <p:nvSpPr>
          <p:cNvPr id="17" name="Slide Number Placeholder 16"/>
          <p:cNvSpPr>
            <a:spLocks noGrp="1"/>
          </p:cNvSpPr>
          <p:nvPr>
            <p:ph type="sldNum" sz="quarter" idx="12"/>
          </p:nvPr>
        </p:nvSpPr>
        <p:spPr/>
        <p:txBody>
          <a:bodyPr/>
          <a:lstStyle/>
          <a:p>
            <a:fld id="{E7B91FB5-152E-4A09-9919-B22A57C3D075}" type="slidenum">
              <a:rPr lang="en-US" smtClean="0"/>
              <a:pPr/>
              <a:t>6</a:t>
            </a:fld>
            <a:endParaRPr lang="en-US" dirty="0"/>
          </a:p>
        </p:txBody>
      </p:sp>
    </p:spTree>
    <p:extLst>
      <p:ext uri="{BB962C8B-B14F-4D97-AF65-F5344CB8AC3E}">
        <p14:creationId xmlns:p14="http://schemas.microsoft.com/office/powerpoint/2010/main" xmlns="" val="25514932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Brand\PCS_Header.jpg"/>
          <p:cNvPicPr>
            <a:picLocks noChangeAspect="1" noChangeArrowheads="1"/>
          </p:cNvPicPr>
          <p:nvPr/>
        </p:nvPicPr>
        <p:blipFill rotWithShape="1">
          <a:blip r:embed="rId3" cstate="print">
            <a:extLst>
              <a:ext uri="{28A0092B-C50C-407E-A947-70E740481C1C}">
                <a14:useLocalDpi xmlns:a14="http://schemas.microsoft.com/office/drawing/2010/main" xmlns="" val="0"/>
              </a:ext>
            </a:extLst>
          </a:blip>
          <a:srcRect l="-5149" r="28958"/>
          <a:stretch/>
        </p:blipFill>
        <p:spPr bwMode="auto">
          <a:xfrm>
            <a:off x="-152400" y="0"/>
            <a:ext cx="2472366" cy="605214"/>
          </a:xfrm>
          <a:prstGeom prst="rect">
            <a:avLst/>
          </a:prstGeom>
          <a:noFill/>
          <a:extLst>
            <a:ext uri="{909E8E84-426E-40DD-AFC4-6F175D3DCCD1}">
              <a14:hiddenFill xmlns:a14="http://schemas.microsoft.com/office/drawing/2010/main" xmlns="">
                <a:solidFill>
                  <a:srgbClr val="FFFFFF"/>
                </a:solidFill>
              </a14:hiddenFill>
            </a:ext>
          </a:extLst>
        </p:spPr>
      </p:pic>
      <p:cxnSp>
        <p:nvCxnSpPr>
          <p:cNvPr id="5" name="Straight Connector 4"/>
          <p:cNvCxnSpPr/>
          <p:nvPr/>
        </p:nvCxnSpPr>
        <p:spPr>
          <a:xfrm>
            <a:off x="914400" y="685800"/>
            <a:ext cx="7239000" cy="0"/>
          </a:xfrm>
          <a:prstGeom prst="line">
            <a:avLst/>
          </a:prstGeom>
          <a:ln w="3175"/>
        </p:spPr>
        <p:style>
          <a:lnRef idx="1">
            <a:schemeClr val="accent1"/>
          </a:lnRef>
          <a:fillRef idx="0">
            <a:schemeClr val="accent1"/>
          </a:fillRef>
          <a:effectRef idx="0">
            <a:schemeClr val="accent1"/>
          </a:effectRef>
          <a:fontRef idx="minor">
            <a:schemeClr val="tx1"/>
          </a:fontRef>
        </p:style>
      </p:cxnSp>
      <p:sp>
        <p:nvSpPr>
          <p:cNvPr id="6" name="Rectangle 5"/>
          <p:cNvSpPr>
            <a:spLocks noChangeArrowheads="1"/>
          </p:cNvSpPr>
          <p:nvPr/>
        </p:nvSpPr>
        <p:spPr bwMode="auto">
          <a:xfrm>
            <a:off x="609600" y="838200"/>
            <a:ext cx="7678020" cy="329052"/>
          </a:xfrm>
          <a:prstGeom prst="rect">
            <a:avLst/>
          </a:prstGeom>
          <a:noFill/>
          <a:ln w="9525">
            <a:noFill/>
            <a:miter lim="800000"/>
            <a:headEnd/>
            <a:tailEnd/>
          </a:ln>
        </p:spPr>
        <p:txBody>
          <a:bodyPr wrap="square" lIns="82030" tIns="41015" rIns="82030" bIns="41015">
            <a:spAutoFit/>
          </a:bodyPr>
          <a:lstStyle/>
          <a:p>
            <a:pPr marL="0" lvl="2" algn="ctr" defTabSz="912862" fontAlgn="base">
              <a:spcAft>
                <a:spcPct val="0"/>
              </a:spcAft>
              <a:buClr>
                <a:srgbClr val="4F81BD">
                  <a:lumMod val="75000"/>
                </a:srgbClr>
              </a:buClr>
              <a:buSzPct val="60000"/>
              <a:defRPr/>
            </a:pPr>
            <a:r>
              <a:rPr lang="en-US" sz="1600" dirty="0">
                <a:latin typeface="Times New Roman" panose="02020603050405020304" pitchFamily="18" charset="0"/>
                <a:ea typeface="ＭＳ Ｐゴシック" pitchFamily="80" charset="-128"/>
                <a:cs typeface="Times New Roman" panose="02020603050405020304" pitchFamily="18" charset="0"/>
              </a:rPr>
              <a:t>Had H&amp;W not done 2012 transfers and died in 2015, the result </a:t>
            </a:r>
            <a:r>
              <a:rPr lang="en-US" sz="1600" dirty="0" smtClean="0">
                <a:latin typeface="Times New Roman" panose="02020603050405020304" pitchFamily="18" charset="0"/>
                <a:ea typeface="ＭＳ Ｐゴシック" pitchFamily="80" charset="-128"/>
                <a:cs typeface="Times New Roman" panose="02020603050405020304" pitchFamily="18" charset="0"/>
              </a:rPr>
              <a:t>might </a:t>
            </a:r>
            <a:r>
              <a:rPr lang="en-US" sz="1600" dirty="0">
                <a:latin typeface="Times New Roman" panose="02020603050405020304" pitchFamily="18" charset="0"/>
                <a:ea typeface="ＭＳ Ｐゴシック" pitchFamily="80" charset="-128"/>
                <a:cs typeface="Times New Roman" panose="02020603050405020304" pitchFamily="18" charset="0"/>
              </a:rPr>
              <a:t>look </a:t>
            </a:r>
            <a:r>
              <a:rPr lang="en-US" sz="1600" dirty="0" smtClean="0">
                <a:latin typeface="Times New Roman" panose="02020603050405020304" pitchFamily="18" charset="0"/>
                <a:ea typeface="ＭＳ Ｐゴシック" pitchFamily="80" charset="-128"/>
                <a:cs typeface="Times New Roman" panose="02020603050405020304" pitchFamily="18" charset="0"/>
              </a:rPr>
              <a:t>as follows:</a:t>
            </a:r>
          </a:p>
        </p:txBody>
      </p:sp>
      <p:sp>
        <p:nvSpPr>
          <p:cNvPr id="7" name="Slide Number Placeholder 6"/>
          <p:cNvSpPr>
            <a:spLocks noGrp="1"/>
          </p:cNvSpPr>
          <p:nvPr>
            <p:ph type="sldNum" sz="quarter" idx="12"/>
          </p:nvPr>
        </p:nvSpPr>
        <p:spPr/>
        <p:txBody>
          <a:bodyPr/>
          <a:lstStyle/>
          <a:p>
            <a:fld id="{E7B91FB5-152E-4A09-9919-B22A57C3D075}" type="slidenum">
              <a:rPr lang="en-US" smtClean="0"/>
              <a:pPr/>
              <a:t>7</a:t>
            </a:fld>
            <a:endParaRPr lang="en-US" dirty="0"/>
          </a:p>
        </p:txBody>
      </p:sp>
      <p:graphicFrame>
        <p:nvGraphicFramePr>
          <p:cNvPr id="3" name="Object 2"/>
          <p:cNvGraphicFramePr>
            <a:graphicFrameLocks noChangeAspect="1"/>
          </p:cNvGraphicFramePr>
          <p:nvPr>
            <p:extLst>
              <p:ext uri="{D42A27DB-BD31-4B8C-83A1-F6EECF244321}">
                <p14:modId xmlns:p14="http://schemas.microsoft.com/office/powerpoint/2010/main" xmlns="" val="3788729260"/>
              </p:ext>
            </p:extLst>
          </p:nvPr>
        </p:nvGraphicFramePr>
        <p:xfrm>
          <a:off x="2209800" y="1219200"/>
          <a:ext cx="7524606" cy="4467245"/>
        </p:xfrm>
        <a:graphic>
          <a:graphicData uri="http://schemas.openxmlformats.org/presentationml/2006/ole">
            <p:oleObj spid="_x0000_s5160" name="Document" r:id="rId4" imgW="6083580" imgH="3611351" progId="Word.Document.12">
              <p:embed/>
            </p:oleObj>
          </a:graphicData>
        </a:graphic>
      </p:graphicFrame>
      <p:sp>
        <p:nvSpPr>
          <p:cNvPr id="9" name="Rectangle 8"/>
          <p:cNvSpPr>
            <a:spLocks noChangeArrowheads="1"/>
          </p:cNvSpPr>
          <p:nvPr/>
        </p:nvSpPr>
        <p:spPr bwMode="auto">
          <a:xfrm>
            <a:off x="1447800" y="5625185"/>
            <a:ext cx="6248400" cy="944605"/>
          </a:xfrm>
          <a:prstGeom prst="rect">
            <a:avLst/>
          </a:prstGeom>
          <a:noFill/>
          <a:ln w="9525">
            <a:noFill/>
            <a:miter lim="800000"/>
            <a:headEnd/>
            <a:tailEnd/>
          </a:ln>
        </p:spPr>
        <p:txBody>
          <a:bodyPr wrap="square" lIns="82030" tIns="41015" rIns="82030" bIns="41015">
            <a:spAutoFit/>
          </a:bodyPr>
          <a:lstStyle/>
          <a:p>
            <a:pPr marL="0" lvl="2" algn="ctr" defTabSz="912862" fontAlgn="base">
              <a:spcAft>
                <a:spcPct val="0"/>
              </a:spcAft>
              <a:buClr>
                <a:srgbClr val="4F81BD">
                  <a:lumMod val="75000"/>
                </a:srgbClr>
              </a:buClr>
              <a:buSzPct val="60000"/>
              <a:defRPr/>
            </a:pPr>
            <a:r>
              <a:rPr lang="en-US" sz="1600" dirty="0">
                <a:solidFill>
                  <a:prstClr val="black"/>
                </a:solidFill>
                <a:latin typeface="Times New Roman" panose="02020603050405020304" pitchFamily="18" charset="0"/>
                <a:ea typeface="ＭＳ Ｐゴシック" pitchFamily="80" charset="-128"/>
                <a:cs typeface="Times New Roman" panose="02020603050405020304" pitchFamily="18" charset="0"/>
              </a:rPr>
              <a:t>Difference between 2012 Transfers and Death in 2015 v. Death in 2015 with NO 2012 </a:t>
            </a:r>
            <a:r>
              <a:rPr lang="en-US" sz="16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 Transfers = </a:t>
            </a:r>
            <a:r>
              <a:rPr lang="en-US" sz="1600" b="1"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$2,976,750</a:t>
            </a:r>
            <a:endParaRPr lang="en-US" sz="1600" b="1" dirty="0">
              <a:solidFill>
                <a:prstClr val="black"/>
              </a:solidFill>
              <a:latin typeface="Times New Roman" panose="02020603050405020304" pitchFamily="18" charset="0"/>
              <a:ea typeface="ＭＳ Ｐゴシック" pitchFamily="80" charset="-128"/>
              <a:cs typeface="Times New Roman" panose="02020603050405020304" pitchFamily="18" charset="0"/>
            </a:endParaRPr>
          </a:p>
          <a:p>
            <a:pPr marL="0" lvl="2" defTabSz="912862" fontAlgn="base">
              <a:spcAft>
                <a:spcPct val="0"/>
              </a:spcAft>
              <a:buClr>
                <a:srgbClr val="4F81BD">
                  <a:lumMod val="75000"/>
                </a:srgbClr>
              </a:buClr>
              <a:buSzPct val="60000"/>
              <a:defRPr/>
            </a:pPr>
            <a:endParaRPr lang="en-US" sz="12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endParaRPr>
          </a:p>
          <a:p>
            <a:pPr marL="0" lvl="2" algn="ctr" defTabSz="912862" fontAlgn="base">
              <a:spcAft>
                <a:spcPct val="0"/>
              </a:spcAft>
              <a:buClr>
                <a:srgbClr val="4F81BD">
                  <a:lumMod val="75000"/>
                </a:srgbClr>
              </a:buClr>
              <a:buSzPct val="60000"/>
              <a:defRPr/>
            </a:pPr>
            <a:r>
              <a:rPr lang="en-US" sz="12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 </a:t>
            </a:r>
            <a:r>
              <a:rPr lang="en-US" sz="1200" dirty="0">
                <a:solidFill>
                  <a:prstClr val="black"/>
                </a:solidFill>
                <a:latin typeface="Times New Roman" panose="02020603050405020304" pitchFamily="18" charset="0"/>
                <a:ea typeface="ＭＳ Ｐゴシック" pitchFamily="80" charset="-128"/>
                <a:cs typeface="Times New Roman" panose="02020603050405020304" pitchFamily="18" charset="0"/>
              </a:rPr>
              <a:t>Assume payment of estate tax from outside source, such as an </a:t>
            </a:r>
            <a:r>
              <a:rPr lang="en-US" sz="12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ILIT</a:t>
            </a:r>
            <a:endParaRPr lang="en-US" sz="1200" dirty="0">
              <a:solidFill>
                <a:prstClr val="black"/>
              </a:solidFill>
              <a:latin typeface="Times New Roman" panose="02020603050405020304" pitchFamily="18" charset="0"/>
              <a:ea typeface="ＭＳ Ｐゴシック" pitchFamily="80" charset="-128"/>
              <a:cs typeface="Times New Roman" panose="02020603050405020304" pitchFamily="18" charset="0"/>
            </a:endParaRPr>
          </a:p>
        </p:txBody>
      </p:sp>
    </p:spTree>
    <p:extLst>
      <p:ext uri="{BB962C8B-B14F-4D97-AF65-F5344CB8AC3E}">
        <p14:creationId xmlns:p14="http://schemas.microsoft.com/office/powerpoint/2010/main" xmlns="" val="42157561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Brand\PCS_Header.jpg"/>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5149" r="28958"/>
          <a:stretch/>
        </p:blipFill>
        <p:spPr bwMode="auto">
          <a:xfrm>
            <a:off x="-152400" y="0"/>
            <a:ext cx="2472366" cy="605214"/>
          </a:xfrm>
          <a:prstGeom prst="rect">
            <a:avLst/>
          </a:prstGeom>
          <a:noFill/>
          <a:extLst>
            <a:ext uri="{909E8E84-426E-40DD-AFC4-6F175D3DCCD1}">
              <a14:hiddenFill xmlns:a14="http://schemas.microsoft.com/office/drawing/2010/main" xmlns="">
                <a:solidFill>
                  <a:srgbClr val="FFFFFF"/>
                </a:solidFill>
              </a14:hiddenFill>
            </a:ext>
          </a:extLst>
        </p:spPr>
      </p:pic>
      <p:cxnSp>
        <p:nvCxnSpPr>
          <p:cNvPr id="5" name="Straight Connector 4"/>
          <p:cNvCxnSpPr/>
          <p:nvPr/>
        </p:nvCxnSpPr>
        <p:spPr>
          <a:xfrm>
            <a:off x="914400" y="685800"/>
            <a:ext cx="7239000" cy="0"/>
          </a:xfrm>
          <a:prstGeom prst="line">
            <a:avLst/>
          </a:prstGeom>
          <a:ln w="3175"/>
        </p:spPr>
        <p:style>
          <a:lnRef idx="1">
            <a:schemeClr val="accent1"/>
          </a:lnRef>
          <a:fillRef idx="0">
            <a:schemeClr val="accent1"/>
          </a:fillRef>
          <a:effectRef idx="0">
            <a:schemeClr val="accent1"/>
          </a:effectRef>
          <a:fontRef idx="minor">
            <a:schemeClr val="tx1"/>
          </a:fontRef>
        </p:style>
      </p:cxnSp>
      <p:sp>
        <p:nvSpPr>
          <p:cNvPr id="6" name="Rectangle 5"/>
          <p:cNvSpPr>
            <a:spLocks noChangeArrowheads="1"/>
          </p:cNvSpPr>
          <p:nvPr/>
        </p:nvSpPr>
        <p:spPr bwMode="auto">
          <a:xfrm>
            <a:off x="718868" y="914400"/>
            <a:ext cx="7678020" cy="452163"/>
          </a:xfrm>
          <a:prstGeom prst="rect">
            <a:avLst/>
          </a:prstGeom>
          <a:noFill/>
          <a:ln w="9525">
            <a:noFill/>
            <a:miter lim="800000"/>
            <a:headEnd/>
            <a:tailEnd/>
          </a:ln>
        </p:spPr>
        <p:txBody>
          <a:bodyPr wrap="square" lIns="82030" tIns="41015" rIns="82030" bIns="41015">
            <a:spAutoFit/>
          </a:bodyPr>
          <a:lstStyle/>
          <a:p>
            <a:pPr marL="0" lvl="2" algn="ctr" defTabSz="912862" fontAlgn="base">
              <a:spcAft>
                <a:spcPct val="0"/>
              </a:spcAft>
              <a:buClr>
                <a:srgbClr val="4F81BD">
                  <a:lumMod val="75000"/>
                </a:srgbClr>
              </a:buClr>
              <a:buSzPct val="60000"/>
              <a:defRPr/>
            </a:pPr>
            <a:r>
              <a:rPr lang="en-US" sz="2400" b="1" dirty="0">
                <a:solidFill>
                  <a:srgbClr val="002060"/>
                </a:solidFill>
                <a:latin typeface="Times New Roman" panose="02020603050405020304" pitchFamily="18" charset="0"/>
                <a:ea typeface="ＭＳ Ｐゴシック" pitchFamily="80" charset="-128"/>
                <a:cs typeface="Times New Roman" panose="02020603050405020304" pitchFamily="18" charset="0"/>
              </a:rPr>
              <a:t>It’s All About IRC §</a:t>
            </a:r>
            <a:r>
              <a:rPr lang="en-US" sz="2400" b="1" dirty="0" smtClean="0">
                <a:solidFill>
                  <a:srgbClr val="002060"/>
                </a:solidFill>
                <a:latin typeface="Times New Roman" panose="02020603050405020304" pitchFamily="18" charset="0"/>
                <a:ea typeface="ＭＳ Ｐゴシック" pitchFamily="80" charset="-128"/>
                <a:cs typeface="Times New Roman" panose="02020603050405020304" pitchFamily="18" charset="0"/>
              </a:rPr>
              <a:t>1014</a:t>
            </a:r>
            <a:endParaRPr lang="en-US" sz="2400" dirty="0">
              <a:solidFill>
                <a:srgbClr val="002060"/>
              </a:solidFill>
              <a:latin typeface="Times New Roman" panose="02020603050405020304" pitchFamily="18" charset="0"/>
              <a:ea typeface="ＭＳ Ｐゴシック" pitchFamily="80" charset="-128"/>
              <a:cs typeface="Times New Roman" panose="02020603050405020304" pitchFamily="18" charset="0"/>
            </a:endParaRPr>
          </a:p>
        </p:txBody>
      </p:sp>
      <p:sp>
        <p:nvSpPr>
          <p:cNvPr id="17" name="Slide Number Placeholder 16"/>
          <p:cNvSpPr>
            <a:spLocks noGrp="1"/>
          </p:cNvSpPr>
          <p:nvPr>
            <p:ph type="sldNum" sz="quarter" idx="12"/>
          </p:nvPr>
        </p:nvSpPr>
        <p:spPr/>
        <p:txBody>
          <a:bodyPr/>
          <a:lstStyle/>
          <a:p>
            <a:fld id="{E7B91FB5-152E-4A09-9919-B22A57C3D075}" type="slidenum">
              <a:rPr lang="en-US" smtClean="0"/>
              <a:pPr/>
              <a:t>8</a:t>
            </a:fld>
            <a:endParaRPr lang="en-US" dirty="0"/>
          </a:p>
        </p:txBody>
      </p:sp>
      <p:sp>
        <p:nvSpPr>
          <p:cNvPr id="7" name="TextBox 6"/>
          <p:cNvSpPr txBox="1"/>
          <p:nvPr/>
        </p:nvSpPr>
        <p:spPr>
          <a:xfrm>
            <a:off x="747622" y="3962400"/>
            <a:ext cx="7972246" cy="2523768"/>
          </a:xfrm>
          <a:prstGeom prst="rect">
            <a:avLst/>
          </a:prstGeom>
          <a:noFill/>
        </p:spPr>
        <p:txBody>
          <a:bodyPr wrap="square" rtlCol="0">
            <a:spAutoFit/>
          </a:bodyPr>
          <a:lstStyle/>
          <a:p>
            <a:pPr marL="0" lvl="2" defTabSz="912862" fontAlgn="base">
              <a:spcAft>
                <a:spcPct val="0"/>
              </a:spcAft>
              <a:buClr>
                <a:srgbClr val="4F81BD">
                  <a:lumMod val="75000"/>
                </a:srgbClr>
              </a:buClr>
              <a:buSzPct val="60000"/>
              <a:defRPr/>
            </a:pPr>
            <a:r>
              <a:rPr lang="en-US" sz="1400" dirty="0">
                <a:solidFill>
                  <a:prstClr val="black"/>
                </a:solidFill>
                <a:latin typeface="Times New Roman" panose="02020603050405020304" pitchFamily="18" charset="0"/>
                <a:ea typeface="ＭＳ Ｐゴシック" pitchFamily="80" charset="-128"/>
                <a:cs typeface="Times New Roman" panose="02020603050405020304" pitchFamily="18" charset="0"/>
              </a:rPr>
              <a:t>It is the cumulative effect of Federal Capital Gains Taxes, CA State income taxes, and the Obamacare 3.8% tax that have led to the understanding that many of the low-basis asset transfers made in 2012, although done for the right reasons, have turned out to be less effective that originally hoped.</a:t>
            </a:r>
          </a:p>
          <a:p>
            <a:pPr marL="0" lvl="2" defTabSz="912862" fontAlgn="base">
              <a:spcAft>
                <a:spcPct val="0"/>
              </a:spcAft>
              <a:buClr>
                <a:srgbClr val="4F81BD">
                  <a:lumMod val="75000"/>
                </a:srgbClr>
              </a:buClr>
              <a:buSzPct val="60000"/>
              <a:defRPr/>
            </a:pPr>
            <a:endParaRPr lang="en-US" sz="1400" dirty="0">
              <a:solidFill>
                <a:prstClr val="black"/>
              </a:solidFill>
              <a:latin typeface="Times New Roman" panose="02020603050405020304" pitchFamily="18" charset="0"/>
              <a:ea typeface="ＭＳ Ｐゴシック" pitchFamily="80" charset="-128"/>
              <a:cs typeface="Times New Roman" panose="02020603050405020304" pitchFamily="18" charset="0"/>
            </a:endParaRPr>
          </a:p>
          <a:p>
            <a:pPr marL="457200" lvl="2" indent="-171450" defTabSz="912862" fontAlgn="base">
              <a:spcAft>
                <a:spcPct val="0"/>
              </a:spcAft>
              <a:buClr>
                <a:srgbClr val="4F81BD">
                  <a:lumMod val="75000"/>
                </a:srgbClr>
              </a:buClr>
              <a:buSzPct val="60000"/>
              <a:buFont typeface="Wingdings" panose="05000000000000000000" pitchFamily="2" charset="2"/>
              <a:buChar char="§"/>
              <a:defRPr/>
            </a:pPr>
            <a:r>
              <a:rPr lang="en-US" sz="14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Federal CG Taxes + CA Income Taxes + Obamacare = 37.1%</a:t>
            </a:r>
          </a:p>
          <a:p>
            <a:pPr marL="457200" lvl="2" indent="-171450" defTabSz="912862" fontAlgn="base">
              <a:spcAft>
                <a:spcPct val="0"/>
              </a:spcAft>
              <a:buClr>
                <a:srgbClr val="4F81BD">
                  <a:lumMod val="75000"/>
                </a:srgbClr>
              </a:buClr>
              <a:buSzPct val="60000"/>
              <a:buFont typeface="Wingdings" panose="05000000000000000000" pitchFamily="2" charset="2"/>
              <a:buChar char="§"/>
              <a:defRPr/>
            </a:pPr>
            <a:endParaRPr lang="en-US" sz="14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endParaRPr>
          </a:p>
          <a:p>
            <a:pPr marL="457200" lvl="2" indent="-171450" defTabSz="912862" fontAlgn="base">
              <a:spcAft>
                <a:spcPct val="0"/>
              </a:spcAft>
              <a:buClr>
                <a:srgbClr val="4F81BD">
                  <a:lumMod val="75000"/>
                </a:srgbClr>
              </a:buClr>
              <a:buSzPct val="60000"/>
              <a:buFont typeface="Wingdings" panose="05000000000000000000" pitchFamily="2" charset="2"/>
              <a:buChar char="§"/>
              <a:defRPr/>
            </a:pPr>
            <a:r>
              <a:rPr lang="en-US" sz="14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Federal Estate Tax = 40%</a:t>
            </a:r>
          </a:p>
          <a:p>
            <a:pPr marL="0" lvl="2" defTabSz="912862" fontAlgn="base">
              <a:spcAft>
                <a:spcPct val="0"/>
              </a:spcAft>
              <a:buClr>
                <a:srgbClr val="4F81BD">
                  <a:lumMod val="75000"/>
                </a:srgbClr>
              </a:buClr>
              <a:buSzPct val="60000"/>
              <a:defRPr/>
            </a:pPr>
            <a:endParaRPr lang="en-US" sz="1400" dirty="0">
              <a:solidFill>
                <a:prstClr val="black"/>
              </a:solidFill>
              <a:latin typeface="Times New Roman" panose="02020603050405020304" pitchFamily="18" charset="0"/>
              <a:ea typeface="ＭＳ Ｐゴシック" pitchFamily="80" charset="-128"/>
              <a:cs typeface="Times New Roman" panose="02020603050405020304" pitchFamily="18" charset="0"/>
            </a:endParaRPr>
          </a:p>
          <a:p>
            <a:pPr marL="0" lvl="2" defTabSz="912862" fontAlgn="base">
              <a:spcAft>
                <a:spcPct val="0"/>
              </a:spcAft>
              <a:buClr>
                <a:srgbClr val="4F81BD">
                  <a:lumMod val="75000"/>
                </a:srgbClr>
              </a:buClr>
              <a:buSzPct val="60000"/>
              <a:defRPr/>
            </a:pPr>
            <a:r>
              <a:rPr lang="en-US" sz="14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Nearly identical</a:t>
            </a:r>
            <a:endParaRPr lang="en-US" sz="1400" dirty="0">
              <a:solidFill>
                <a:prstClr val="black"/>
              </a:solidFill>
              <a:latin typeface="Times New Roman" panose="02020603050405020304" pitchFamily="18" charset="0"/>
              <a:ea typeface="ＭＳ Ｐゴシック" pitchFamily="80" charset="-128"/>
              <a:cs typeface="Times New Roman" panose="02020603050405020304" pitchFamily="18" charset="0"/>
            </a:endParaRPr>
          </a:p>
          <a:p>
            <a:pPr marL="0" lvl="2" defTabSz="912862" fontAlgn="base">
              <a:spcAft>
                <a:spcPct val="0"/>
              </a:spcAft>
              <a:buClr>
                <a:srgbClr val="4F81BD">
                  <a:lumMod val="75000"/>
                </a:srgbClr>
              </a:buClr>
              <a:buSzPct val="60000"/>
              <a:defRPr/>
            </a:pPr>
            <a:endParaRPr lang="en-US" sz="1400" dirty="0">
              <a:solidFill>
                <a:prstClr val="black"/>
              </a:solidFill>
              <a:latin typeface="Times New Roman" panose="02020603050405020304" pitchFamily="18" charset="0"/>
              <a:ea typeface="ＭＳ Ｐゴシック" pitchFamily="80" charset="-128"/>
              <a:cs typeface="Times New Roman" panose="02020603050405020304" pitchFamily="18" charset="0"/>
            </a:endParaRPr>
          </a:p>
          <a:p>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xmlns="" val="621104120"/>
              </p:ext>
            </p:extLst>
          </p:nvPr>
        </p:nvGraphicFramePr>
        <p:xfrm>
          <a:off x="1531620" y="1752600"/>
          <a:ext cx="6080760" cy="1813560"/>
        </p:xfrm>
        <a:graphic>
          <a:graphicData uri="http://schemas.openxmlformats.org/drawingml/2006/table">
            <a:tbl>
              <a:tblPr firstRow="1" firstCol="1" bandRow="1"/>
              <a:tblGrid>
                <a:gridCol w="6080760"/>
              </a:tblGrid>
              <a:tr h="0">
                <a:tc>
                  <a:txBody>
                    <a:bodyPr/>
                    <a:lstStyle/>
                    <a:p>
                      <a:pPr marL="0" marR="0">
                        <a:spcBef>
                          <a:spcPts val="0"/>
                        </a:spcBef>
                        <a:spcAft>
                          <a:spcPts val="0"/>
                        </a:spcAft>
                      </a:pPr>
                      <a:r>
                        <a:rPr lang="en-US" sz="1200" b="1" dirty="0">
                          <a:effectLst/>
                          <a:latin typeface="Times New Roman"/>
                          <a:ea typeface="Calibri"/>
                          <a:cs typeface="Times New Roman"/>
                        </a:rPr>
                        <a:t>26 U.S. C. §1014</a:t>
                      </a:r>
                      <a:endParaRPr lang="en-US" sz="1200" dirty="0">
                        <a:effectLst/>
                        <a:latin typeface="Calibri"/>
                        <a:ea typeface="Calibri"/>
                        <a:cs typeface="Times New Roman"/>
                      </a:endParaRPr>
                    </a:p>
                    <a:p>
                      <a:pPr marL="0" marR="0">
                        <a:spcBef>
                          <a:spcPts val="0"/>
                        </a:spcBef>
                        <a:spcAft>
                          <a:spcPts val="0"/>
                        </a:spcAft>
                      </a:pPr>
                      <a:r>
                        <a:rPr lang="en-US" sz="1200" dirty="0">
                          <a:effectLst/>
                          <a:latin typeface="Times New Roman"/>
                          <a:ea typeface="Calibri"/>
                          <a:cs typeface="Times New Roman"/>
                        </a:rPr>
                        <a:t> </a:t>
                      </a:r>
                      <a:endParaRPr lang="en-US" sz="1200" dirty="0">
                        <a:effectLst/>
                        <a:latin typeface="Calibri"/>
                        <a:ea typeface="Calibri"/>
                        <a:cs typeface="Times New Roman"/>
                      </a:endParaRPr>
                    </a:p>
                    <a:p>
                      <a:pPr marL="0" marR="0">
                        <a:spcBef>
                          <a:spcPts val="0"/>
                        </a:spcBef>
                        <a:spcAft>
                          <a:spcPts val="0"/>
                        </a:spcAft>
                      </a:pPr>
                      <a:r>
                        <a:rPr lang="en-US" sz="1200" b="1" dirty="0">
                          <a:solidFill>
                            <a:srgbClr val="333333"/>
                          </a:solidFill>
                          <a:effectLst/>
                          <a:latin typeface="Times New Roman"/>
                          <a:ea typeface="Times New Roman"/>
                          <a:cs typeface="Times New Roman"/>
                        </a:rPr>
                        <a:t>(a)</a:t>
                      </a:r>
                      <a:r>
                        <a:rPr lang="en-US" sz="1200" dirty="0">
                          <a:solidFill>
                            <a:srgbClr val="333333"/>
                          </a:solidFill>
                          <a:effectLst/>
                          <a:latin typeface="Times New Roman"/>
                          <a:ea typeface="Times New Roman"/>
                          <a:cs typeface="Times New Roman"/>
                        </a:rPr>
                        <a:t> </a:t>
                      </a:r>
                      <a:r>
                        <a:rPr lang="en-US" sz="1200" b="1" dirty="0">
                          <a:solidFill>
                            <a:srgbClr val="333333"/>
                          </a:solidFill>
                          <a:effectLst/>
                          <a:latin typeface="Times New Roman"/>
                          <a:ea typeface="Times New Roman"/>
                          <a:cs typeface="Times New Roman"/>
                        </a:rPr>
                        <a:t>In general </a:t>
                      </a:r>
                      <a:endParaRPr lang="en-US" sz="1200" dirty="0">
                        <a:effectLst/>
                        <a:latin typeface="Calibri"/>
                        <a:ea typeface="Calibri"/>
                        <a:cs typeface="Times New Roman"/>
                      </a:endParaRPr>
                    </a:p>
                    <a:p>
                      <a:pPr marL="0" marR="0">
                        <a:spcBef>
                          <a:spcPts val="0"/>
                        </a:spcBef>
                        <a:spcAft>
                          <a:spcPts val="0"/>
                        </a:spcAft>
                      </a:pPr>
                      <a:r>
                        <a:rPr lang="en-US" sz="1200" dirty="0">
                          <a:solidFill>
                            <a:srgbClr val="333333"/>
                          </a:solidFill>
                          <a:effectLst/>
                          <a:latin typeface="Times New Roman"/>
                          <a:ea typeface="Times New Roman"/>
                          <a:cs typeface="Times New Roman"/>
                        </a:rPr>
                        <a:t> </a:t>
                      </a:r>
                      <a:endParaRPr lang="en-US" sz="1200" dirty="0">
                        <a:effectLst/>
                        <a:latin typeface="Calibri"/>
                        <a:ea typeface="Calibri"/>
                        <a:cs typeface="Times New Roman"/>
                      </a:endParaRPr>
                    </a:p>
                    <a:p>
                      <a:pPr marL="0" marR="0">
                        <a:spcBef>
                          <a:spcPts val="0"/>
                        </a:spcBef>
                        <a:spcAft>
                          <a:spcPts val="0"/>
                        </a:spcAft>
                      </a:pPr>
                      <a:r>
                        <a:rPr lang="en-US" sz="1200" dirty="0">
                          <a:solidFill>
                            <a:srgbClr val="333333"/>
                          </a:solidFill>
                          <a:effectLst/>
                          <a:latin typeface="Times New Roman"/>
                          <a:ea typeface="Times New Roman"/>
                          <a:cs typeface="Times New Roman"/>
                        </a:rPr>
                        <a:t>Except as otherwise provided in this section, the basis of property in the hands of a person acquiring the property from a decedent or to whom the property passed from a decedent shall, if not sold, exchanged, or otherwise disposed of before the decedent’s death by such person, be— </a:t>
                      </a:r>
                      <a:endParaRPr lang="en-US" sz="1200" dirty="0">
                        <a:effectLst/>
                        <a:latin typeface="Calibri"/>
                        <a:ea typeface="Calibri"/>
                        <a:cs typeface="Times New Roman"/>
                      </a:endParaRPr>
                    </a:p>
                    <a:p>
                      <a:pPr marL="0" marR="0">
                        <a:spcBef>
                          <a:spcPts val="0"/>
                        </a:spcBef>
                        <a:spcAft>
                          <a:spcPts val="0"/>
                        </a:spcAft>
                      </a:pPr>
                      <a:r>
                        <a:rPr lang="en-US" sz="1200" b="1" dirty="0">
                          <a:solidFill>
                            <a:srgbClr val="333333"/>
                          </a:solidFill>
                          <a:effectLst/>
                          <a:latin typeface="Times New Roman"/>
                          <a:ea typeface="Times New Roman"/>
                          <a:cs typeface="Times New Roman"/>
                        </a:rPr>
                        <a:t> </a:t>
                      </a:r>
                      <a:endParaRPr lang="en-US" sz="1200" dirty="0">
                        <a:effectLst/>
                        <a:latin typeface="Calibri"/>
                        <a:ea typeface="Calibri"/>
                        <a:cs typeface="Times New Roman"/>
                      </a:endParaRPr>
                    </a:p>
                    <a:p>
                      <a:pPr marL="228600" marR="0" indent="-228600">
                        <a:spcBef>
                          <a:spcPts val="0"/>
                        </a:spcBef>
                        <a:spcAft>
                          <a:spcPts val="0"/>
                        </a:spcAft>
                        <a:buAutoNum type="arabicParenBoth"/>
                      </a:pPr>
                      <a:r>
                        <a:rPr lang="en-US" sz="1200" dirty="0" smtClean="0">
                          <a:solidFill>
                            <a:srgbClr val="333333"/>
                          </a:solidFill>
                          <a:effectLst/>
                          <a:latin typeface="Times New Roman"/>
                          <a:ea typeface="Times New Roman"/>
                          <a:cs typeface="Times New Roman"/>
                        </a:rPr>
                        <a:t>the </a:t>
                      </a:r>
                      <a:r>
                        <a:rPr lang="en-US" sz="1200" dirty="0">
                          <a:solidFill>
                            <a:srgbClr val="333333"/>
                          </a:solidFill>
                          <a:effectLst/>
                          <a:latin typeface="Times New Roman"/>
                          <a:ea typeface="Times New Roman"/>
                          <a:cs typeface="Times New Roman"/>
                        </a:rPr>
                        <a:t>fair market value of the property at the date of the decedent’s death</a:t>
                      </a:r>
                      <a:r>
                        <a:rPr lang="en-US" sz="1200" dirty="0" smtClean="0">
                          <a:solidFill>
                            <a:srgbClr val="333333"/>
                          </a:solidFill>
                          <a:effectLst/>
                          <a:latin typeface="Times New Roman"/>
                          <a:ea typeface="Times New Roman"/>
                          <a:cs typeface="Times New Roman"/>
                        </a:rPr>
                        <a:t>,</a:t>
                      </a:r>
                    </a:p>
                    <a:p>
                      <a:pPr marL="0" marR="0" indent="0">
                        <a:spcBef>
                          <a:spcPts val="0"/>
                        </a:spcBef>
                        <a:spcAft>
                          <a:spcPts val="0"/>
                        </a:spcAft>
                        <a:buNone/>
                      </a:pP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39992657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Brand\PCS_Header.jpg"/>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5149" r="28958"/>
          <a:stretch/>
        </p:blipFill>
        <p:spPr bwMode="auto">
          <a:xfrm>
            <a:off x="-152400" y="0"/>
            <a:ext cx="2472366" cy="605214"/>
          </a:xfrm>
          <a:prstGeom prst="rect">
            <a:avLst/>
          </a:prstGeom>
          <a:noFill/>
          <a:extLst>
            <a:ext uri="{909E8E84-426E-40DD-AFC4-6F175D3DCCD1}">
              <a14:hiddenFill xmlns:a14="http://schemas.microsoft.com/office/drawing/2010/main" xmlns="">
                <a:solidFill>
                  <a:srgbClr val="FFFFFF"/>
                </a:solidFill>
              </a14:hiddenFill>
            </a:ext>
          </a:extLst>
        </p:spPr>
      </p:pic>
      <p:cxnSp>
        <p:nvCxnSpPr>
          <p:cNvPr id="5" name="Straight Connector 4"/>
          <p:cNvCxnSpPr/>
          <p:nvPr/>
        </p:nvCxnSpPr>
        <p:spPr>
          <a:xfrm>
            <a:off x="914400" y="685800"/>
            <a:ext cx="7239000" cy="0"/>
          </a:xfrm>
          <a:prstGeom prst="line">
            <a:avLst/>
          </a:prstGeom>
          <a:ln w="3175"/>
        </p:spPr>
        <p:style>
          <a:lnRef idx="1">
            <a:schemeClr val="accent1"/>
          </a:lnRef>
          <a:fillRef idx="0">
            <a:schemeClr val="accent1"/>
          </a:fillRef>
          <a:effectRef idx="0">
            <a:schemeClr val="accent1"/>
          </a:effectRef>
          <a:fontRef idx="minor">
            <a:schemeClr val="tx1"/>
          </a:fontRef>
        </p:style>
      </p:cxnSp>
      <p:sp>
        <p:nvSpPr>
          <p:cNvPr id="6" name="Rectangle 5"/>
          <p:cNvSpPr>
            <a:spLocks noChangeArrowheads="1"/>
          </p:cNvSpPr>
          <p:nvPr/>
        </p:nvSpPr>
        <p:spPr bwMode="auto">
          <a:xfrm>
            <a:off x="694890" y="838200"/>
            <a:ext cx="7678020" cy="452163"/>
          </a:xfrm>
          <a:prstGeom prst="rect">
            <a:avLst/>
          </a:prstGeom>
          <a:noFill/>
          <a:ln w="9525">
            <a:noFill/>
            <a:miter lim="800000"/>
            <a:headEnd/>
            <a:tailEnd/>
          </a:ln>
        </p:spPr>
        <p:txBody>
          <a:bodyPr wrap="square" lIns="82030" tIns="41015" rIns="82030" bIns="41015">
            <a:spAutoFit/>
          </a:bodyPr>
          <a:lstStyle/>
          <a:p>
            <a:pPr marL="0" lvl="2" algn="ctr" defTabSz="912862" fontAlgn="base">
              <a:spcAft>
                <a:spcPct val="0"/>
              </a:spcAft>
              <a:buClr>
                <a:srgbClr val="4F81BD">
                  <a:lumMod val="75000"/>
                </a:srgbClr>
              </a:buClr>
              <a:buSzPct val="60000"/>
              <a:defRPr/>
            </a:pPr>
            <a:r>
              <a:rPr lang="en-US" sz="2400" b="1" dirty="0">
                <a:solidFill>
                  <a:srgbClr val="002060"/>
                </a:solidFill>
                <a:latin typeface="Times New Roman" panose="02020603050405020304" pitchFamily="18" charset="0"/>
                <a:ea typeface="ＭＳ Ｐゴシック" pitchFamily="80" charset="-128"/>
                <a:cs typeface="Times New Roman" panose="02020603050405020304" pitchFamily="18" charset="0"/>
              </a:rPr>
              <a:t>Grantor </a:t>
            </a:r>
            <a:r>
              <a:rPr lang="en-US" sz="2400" b="1" dirty="0" smtClean="0">
                <a:solidFill>
                  <a:srgbClr val="002060"/>
                </a:solidFill>
                <a:latin typeface="Times New Roman" panose="02020603050405020304" pitchFamily="18" charset="0"/>
                <a:ea typeface="ＭＳ Ｐゴシック" pitchFamily="80" charset="-128"/>
                <a:cs typeface="Times New Roman" panose="02020603050405020304" pitchFamily="18" charset="0"/>
              </a:rPr>
              <a:t>Trusts</a:t>
            </a:r>
            <a:endParaRPr lang="en-US" sz="2400" dirty="0">
              <a:solidFill>
                <a:srgbClr val="002060"/>
              </a:solidFill>
              <a:latin typeface="Times New Roman" panose="02020603050405020304" pitchFamily="18" charset="0"/>
              <a:ea typeface="ＭＳ Ｐゴシック" pitchFamily="80" charset="-128"/>
              <a:cs typeface="Times New Roman" panose="02020603050405020304" pitchFamily="18" charset="0"/>
            </a:endParaRPr>
          </a:p>
        </p:txBody>
      </p:sp>
      <p:sp>
        <p:nvSpPr>
          <p:cNvPr id="17" name="Slide Number Placeholder 16"/>
          <p:cNvSpPr>
            <a:spLocks noGrp="1"/>
          </p:cNvSpPr>
          <p:nvPr>
            <p:ph type="sldNum" sz="quarter" idx="12"/>
          </p:nvPr>
        </p:nvSpPr>
        <p:spPr/>
        <p:txBody>
          <a:bodyPr/>
          <a:lstStyle/>
          <a:p>
            <a:fld id="{E7B91FB5-152E-4A09-9919-B22A57C3D075}" type="slidenum">
              <a:rPr lang="en-US" smtClean="0"/>
              <a:pPr/>
              <a:t>9</a:t>
            </a:fld>
            <a:endParaRPr lang="en-US" dirty="0"/>
          </a:p>
        </p:txBody>
      </p:sp>
      <p:sp>
        <p:nvSpPr>
          <p:cNvPr id="7" name="TextBox 6"/>
          <p:cNvSpPr txBox="1"/>
          <p:nvPr/>
        </p:nvSpPr>
        <p:spPr>
          <a:xfrm>
            <a:off x="694890" y="1371600"/>
            <a:ext cx="7972246" cy="738664"/>
          </a:xfrm>
          <a:prstGeom prst="rect">
            <a:avLst/>
          </a:prstGeom>
          <a:noFill/>
        </p:spPr>
        <p:txBody>
          <a:bodyPr wrap="square" rtlCol="0">
            <a:spAutoFit/>
          </a:bodyPr>
          <a:lstStyle/>
          <a:p>
            <a:pPr marL="0" lvl="2" defTabSz="912862" fontAlgn="base">
              <a:spcAft>
                <a:spcPct val="0"/>
              </a:spcAft>
              <a:buClr>
                <a:srgbClr val="4F81BD">
                  <a:lumMod val="75000"/>
                </a:srgbClr>
              </a:buClr>
              <a:buSzPct val="60000"/>
              <a:defRPr/>
            </a:pPr>
            <a:r>
              <a:rPr lang="en-US" sz="1400" dirty="0">
                <a:solidFill>
                  <a:prstClr val="black"/>
                </a:solidFill>
                <a:latin typeface="Times New Roman" panose="02020603050405020304" pitchFamily="18" charset="0"/>
                <a:ea typeface="ＭＳ Ｐゴシック" pitchFamily="80" charset="-128"/>
                <a:cs typeface="Times New Roman" panose="02020603050405020304" pitchFamily="18" charset="0"/>
              </a:rPr>
              <a:t>Most of the trusts funded in 2012 were Grantor Trusts containing an </a:t>
            </a:r>
            <a:r>
              <a:rPr lang="en-US" sz="14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IRC </a:t>
            </a:r>
            <a:r>
              <a:rPr lang="en-US" sz="1400" dirty="0" smtClean="0">
                <a:solidFill>
                  <a:prstClr val="black"/>
                </a:solidFill>
                <a:latin typeface="Times New Roman"/>
                <a:ea typeface="ＭＳ Ｐゴシック" pitchFamily="80" charset="-128"/>
                <a:cs typeface="Times New Roman"/>
              </a:rPr>
              <a:t>§</a:t>
            </a:r>
            <a:r>
              <a:rPr lang="en-US" sz="14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675(4</a:t>
            </a:r>
            <a:r>
              <a:rPr lang="en-US" sz="1400" dirty="0">
                <a:solidFill>
                  <a:prstClr val="black"/>
                </a:solidFill>
                <a:latin typeface="Times New Roman" panose="02020603050405020304" pitchFamily="18" charset="0"/>
                <a:ea typeface="ＭＳ Ｐゴシック" pitchFamily="80" charset="-128"/>
                <a:cs typeface="Times New Roman" panose="02020603050405020304" pitchFamily="18" charset="0"/>
              </a:rPr>
              <a:t>)(C) “power of substitution.” Also, many transfers were of discounted closely held stock and real estate. These types of transfers in trust are subject to the “carryover-basis” rules [IRC §1015</a:t>
            </a:r>
            <a:r>
              <a:rPr lang="en-US" sz="1400" dirty="0" smtClean="0">
                <a:solidFill>
                  <a:prstClr val="black"/>
                </a:solidFill>
                <a:latin typeface="Times New Roman" panose="02020603050405020304" pitchFamily="18" charset="0"/>
                <a:ea typeface="ＭＳ Ｐゴシック" pitchFamily="80" charset="-128"/>
                <a:cs typeface="Times New Roman" panose="02020603050405020304" pitchFamily="18" charset="0"/>
              </a:rPr>
              <a:t>]. </a:t>
            </a:r>
            <a:endParaRPr lang="en-US" sz="1400" dirty="0">
              <a:solidFill>
                <a:prstClr val="black"/>
              </a:solidFill>
              <a:latin typeface="Times New Roman" panose="02020603050405020304" pitchFamily="18" charset="0"/>
              <a:ea typeface="ＭＳ Ｐゴシック" pitchFamily="80" charset="-128"/>
              <a:cs typeface="Times New Roman" panose="02020603050405020304" pitchFamily="18" charset="0"/>
            </a:endParaRPr>
          </a:p>
        </p:txBody>
      </p:sp>
      <p:sp>
        <p:nvSpPr>
          <p:cNvPr id="8" name="TextBox 7"/>
          <p:cNvSpPr txBox="1"/>
          <p:nvPr/>
        </p:nvSpPr>
        <p:spPr>
          <a:xfrm>
            <a:off x="528113" y="2209799"/>
            <a:ext cx="8305800" cy="2246769"/>
          </a:xfrm>
          <a:prstGeom prst="rect">
            <a:avLst/>
          </a:prstGeom>
          <a:noFill/>
        </p:spPr>
        <p:txBody>
          <a:bodyPr wrap="square" rtlCol="0">
            <a:spAutoFit/>
          </a:bodyPr>
          <a:lstStyle/>
          <a:p>
            <a:pPr marL="342900" marR="0" lvl="0" indent="-342900">
              <a:spcBef>
                <a:spcPts val="0"/>
              </a:spcBef>
              <a:spcAft>
                <a:spcPts val="0"/>
              </a:spcAft>
              <a:buFont typeface="Wingdings"/>
              <a:buChar char=""/>
            </a:pPr>
            <a:r>
              <a:rPr lang="en-US" sz="1200" dirty="0">
                <a:latin typeface="Times New Roman" panose="02020603050405020304" pitchFamily="18" charset="0"/>
                <a:ea typeface="Times New Roman"/>
                <a:cs typeface="Times New Roman" panose="02020603050405020304" pitchFamily="18" charset="0"/>
              </a:rPr>
              <a:t>Rev. Rul. 85-13 – A grantor of an irrevocable trust may be treated as owner of the trust assets for income tax purposes but not estate tax purposes</a:t>
            </a:r>
            <a:r>
              <a:rPr lang="en-US" sz="1200" dirty="0" smtClean="0">
                <a:latin typeface="Times New Roman" panose="02020603050405020304" pitchFamily="18" charset="0"/>
                <a:ea typeface="Times New Roman"/>
                <a:cs typeface="Times New Roman" panose="02020603050405020304" pitchFamily="18" charset="0"/>
              </a:rPr>
              <a:t>.</a:t>
            </a:r>
            <a:endParaRPr lang="en-US" sz="1200" dirty="0">
              <a:latin typeface="Times New Roman" panose="02020603050405020304" pitchFamily="18" charset="0"/>
              <a:ea typeface="Calibri"/>
              <a:cs typeface="Times New Roman" panose="02020603050405020304" pitchFamily="18" charset="0"/>
            </a:endParaRPr>
          </a:p>
          <a:p>
            <a:pPr marL="342900" marR="0" lvl="0" indent="-342900">
              <a:spcBef>
                <a:spcPts val="0"/>
              </a:spcBef>
              <a:spcAft>
                <a:spcPts val="0"/>
              </a:spcAft>
              <a:buFont typeface="Wingdings"/>
              <a:buChar char=""/>
            </a:pPr>
            <a:r>
              <a:rPr lang="en-US" sz="1200" dirty="0">
                <a:latin typeface="Times New Roman" panose="02020603050405020304" pitchFamily="18" charset="0"/>
                <a:ea typeface="Times New Roman"/>
                <a:cs typeface="Times New Roman" panose="02020603050405020304" pitchFamily="18" charset="0"/>
              </a:rPr>
              <a:t>Rev. Rul. 2004-64 – Grantor’s payment of income taxes on investment income of assets held in an irrevocable trust was not a taxable gift</a:t>
            </a:r>
            <a:r>
              <a:rPr lang="en-US" sz="1200" dirty="0" smtClean="0">
                <a:latin typeface="Times New Roman" panose="02020603050405020304" pitchFamily="18" charset="0"/>
                <a:ea typeface="Times New Roman"/>
                <a:cs typeface="Times New Roman" panose="02020603050405020304" pitchFamily="18" charset="0"/>
              </a:rPr>
              <a:t>.</a:t>
            </a:r>
            <a:endParaRPr lang="en-US" sz="1200" dirty="0">
              <a:latin typeface="Times New Roman" panose="02020603050405020304" pitchFamily="18" charset="0"/>
              <a:ea typeface="Calibri"/>
              <a:cs typeface="Times New Roman" panose="02020603050405020304" pitchFamily="18" charset="0"/>
            </a:endParaRPr>
          </a:p>
          <a:p>
            <a:pPr marL="342900" marR="0" lvl="0" indent="-342900">
              <a:spcBef>
                <a:spcPts val="0"/>
              </a:spcBef>
              <a:spcAft>
                <a:spcPts val="0"/>
              </a:spcAft>
              <a:buFont typeface="Wingdings"/>
              <a:buChar char=""/>
            </a:pPr>
            <a:r>
              <a:rPr lang="en-US" sz="1200" dirty="0">
                <a:latin typeface="Times New Roman" panose="02020603050405020304" pitchFamily="18" charset="0"/>
                <a:ea typeface="Calibri"/>
                <a:cs typeface="Times New Roman" panose="02020603050405020304" pitchFamily="18" charset="0"/>
              </a:rPr>
              <a:t>Rev. Rul. 2007-13 – A transfer of a life insurance policy from one irrevocable grantor trust to another irrevocable grantor trust does not (1) violate the “transfer for value” rule and (2) the death proceeds remained income-tax free [IRC §101</a:t>
            </a:r>
            <a:r>
              <a:rPr lang="en-US" sz="1200" dirty="0" smtClean="0">
                <a:latin typeface="Times New Roman" panose="02020603050405020304" pitchFamily="18" charset="0"/>
                <a:ea typeface="Calibri"/>
                <a:cs typeface="Times New Roman" panose="02020603050405020304" pitchFamily="18" charset="0"/>
              </a:rPr>
              <a:t>].</a:t>
            </a:r>
            <a:endParaRPr lang="en-US" sz="1200" dirty="0">
              <a:latin typeface="Times New Roman" panose="02020603050405020304" pitchFamily="18" charset="0"/>
              <a:ea typeface="Calibri"/>
              <a:cs typeface="Times New Roman" panose="02020603050405020304" pitchFamily="18" charset="0"/>
            </a:endParaRPr>
          </a:p>
          <a:p>
            <a:pPr marL="342900" marR="0" lvl="0" indent="-342900">
              <a:spcBef>
                <a:spcPts val="0"/>
              </a:spcBef>
              <a:spcAft>
                <a:spcPts val="0"/>
              </a:spcAft>
              <a:buFont typeface="Wingdings"/>
              <a:buChar char=""/>
            </a:pPr>
            <a:r>
              <a:rPr lang="en-US" sz="1200" dirty="0">
                <a:latin typeface="Times New Roman" panose="02020603050405020304" pitchFamily="18" charset="0"/>
                <a:ea typeface="Times New Roman"/>
                <a:cs typeface="Times New Roman" panose="02020603050405020304" pitchFamily="18" charset="0"/>
              </a:rPr>
              <a:t>Rev. Rul. 2008-22 – Exercising a “power of substitution” [IRC §675(4)(C)] would not lead to inclusion of the substituted assets in the grantor’s taxable estate under either IRC Section 2036(a) (a retained life interest) or  IRC Section 2038 (a power to alter, amend, or revoke).</a:t>
            </a:r>
            <a:endParaRPr lang="en-US" sz="1200" dirty="0">
              <a:latin typeface="Times New Roman" panose="02020603050405020304" pitchFamily="18" charset="0"/>
              <a:ea typeface="Calibri"/>
              <a:cs typeface="Times New Roman" panose="02020603050405020304" pitchFamily="18" charset="0"/>
            </a:endParaRPr>
          </a:p>
          <a:p>
            <a:pPr marL="0" lvl="2" defTabSz="912862" fontAlgn="base">
              <a:spcAft>
                <a:spcPct val="0"/>
              </a:spcAft>
              <a:buClr>
                <a:srgbClr val="4F81BD">
                  <a:lumMod val="75000"/>
                </a:srgbClr>
              </a:buClr>
              <a:buSzPct val="60000"/>
              <a:defRPr/>
            </a:pPr>
            <a:endParaRPr lang="en-US" sz="1400" dirty="0">
              <a:solidFill>
                <a:prstClr val="black"/>
              </a:solidFill>
              <a:latin typeface="Times New Roman" panose="02020603050405020304" pitchFamily="18" charset="0"/>
              <a:ea typeface="ＭＳ Ｐゴシック" pitchFamily="80" charset="-128"/>
              <a:cs typeface="Times New Roman" panose="02020603050405020304" pitchFamily="18" charset="0"/>
            </a:endParaRPr>
          </a:p>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xmlns="" val="1727237325"/>
              </p:ext>
            </p:extLst>
          </p:nvPr>
        </p:nvGraphicFramePr>
        <p:xfrm>
          <a:off x="1870710" y="4267200"/>
          <a:ext cx="5825490" cy="2241550"/>
        </p:xfrm>
        <a:graphic>
          <a:graphicData uri="http://schemas.openxmlformats.org/drawingml/2006/table">
            <a:tbl>
              <a:tblPr firstRow="1" firstCol="1" bandRow="1"/>
              <a:tblGrid>
                <a:gridCol w="5825490"/>
              </a:tblGrid>
              <a:tr h="2241550">
                <a:tc>
                  <a:txBody>
                    <a:bodyPr/>
                    <a:lstStyle/>
                    <a:p>
                      <a:pPr marL="0" marR="0">
                        <a:spcBef>
                          <a:spcPts val="0"/>
                        </a:spcBef>
                        <a:spcAft>
                          <a:spcPts val="0"/>
                        </a:spcAft>
                      </a:pPr>
                      <a:r>
                        <a:rPr lang="en-US" sz="1200" b="1" dirty="0">
                          <a:effectLst/>
                          <a:latin typeface="Times New Roman"/>
                          <a:ea typeface="Calibri"/>
                          <a:cs typeface="Times New Roman"/>
                        </a:rPr>
                        <a:t>26 U.S. C. §675</a:t>
                      </a:r>
                      <a:endParaRPr lang="en-US" sz="1200" dirty="0">
                        <a:effectLst/>
                        <a:latin typeface="Calibri"/>
                        <a:ea typeface="Calibri"/>
                        <a:cs typeface="Times New Roman"/>
                      </a:endParaRPr>
                    </a:p>
                    <a:p>
                      <a:pPr marL="0" marR="0">
                        <a:spcBef>
                          <a:spcPts val="0"/>
                        </a:spcBef>
                        <a:spcAft>
                          <a:spcPts val="0"/>
                        </a:spcAft>
                      </a:pPr>
                      <a:r>
                        <a:rPr lang="en-US" sz="1200" dirty="0">
                          <a:effectLst/>
                          <a:latin typeface="Times New Roman"/>
                          <a:ea typeface="Calibri"/>
                          <a:cs typeface="Times New Roman"/>
                        </a:rPr>
                        <a:t> </a:t>
                      </a:r>
                      <a:endParaRPr lang="en-US" sz="1200" dirty="0">
                        <a:effectLst/>
                        <a:latin typeface="Calibri"/>
                        <a:ea typeface="Calibri"/>
                        <a:cs typeface="Times New Roman"/>
                      </a:endParaRPr>
                    </a:p>
                    <a:p>
                      <a:pPr marL="0" marR="0">
                        <a:spcBef>
                          <a:spcPts val="0"/>
                        </a:spcBef>
                        <a:spcAft>
                          <a:spcPts val="0"/>
                        </a:spcAft>
                      </a:pPr>
                      <a:r>
                        <a:rPr lang="en-US" sz="1200" dirty="0">
                          <a:effectLst/>
                          <a:latin typeface="Times New Roman"/>
                          <a:ea typeface="Calibri"/>
                          <a:cs typeface="Times New Roman"/>
                        </a:rPr>
                        <a:t>The grantor shall be treated as the owner of any portion of a trust in respect of which—</a:t>
                      </a:r>
                      <a:endParaRPr lang="en-US" sz="1200" dirty="0">
                        <a:effectLst/>
                        <a:latin typeface="Calibri"/>
                        <a:ea typeface="Calibri"/>
                        <a:cs typeface="Times New Roman"/>
                      </a:endParaRPr>
                    </a:p>
                    <a:p>
                      <a:pPr marL="0" marR="0">
                        <a:spcBef>
                          <a:spcPts val="0"/>
                        </a:spcBef>
                        <a:spcAft>
                          <a:spcPts val="0"/>
                        </a:spcAft>
                      </a:pPr>
                      <a:r>
                        <a:rPr lang="en-US" sz="1200" dirty="0">
                          <a:effectLst/>
                          <a:latin typeface="Times New Roman"/>
                          <a:ea typeface="Times New Roman"/>
                          <a:cs typeface="Times New Roman"/>
                        </a:rPr>
                        <a:t>…</a:t>
                      </a:r>
                      <a:endParaRPr lang="en-US" sz="1200" dirty="0">
                        <a:effectLst/>
                        <a:latin typeface="Calibri"/>
                        <a:ea typeface="Calibri"/>
                        <a:cs typeface="Times New Roman"/>
                      </a:endParaRPr>
                    </a:p>
                    <a:p>
                      <a:pPr marL="0" marR="0">
                        <a:spcBef>
                          <a:spcPts val="0"/>
                        </a:spcBef>
                        <a:spcAft>
                          <a:spcPts val="0"/>
                        </a:spcAft>
                      </a:pPr>
                      <a:r>
                        <a:rPr lang="en-US" sz="1200" b="1" dirty="0">
                          <a:effectLst/>
                          <a:latin typeface="Times New Roman"/>
                          <a:ea typeface="Times New Roman"/>
                          <a:cs typeface="Times New Roman"/>
                        </a:rPr>
                        <a:t>(4)</a:t>
                      </a:r>
                      <a:r>
                        <a:rPr lang="en-US" sz="1200" dirty="0">
                          <a:effectLst/>
                          <a:latin typeface="Times New Roman"/>
                          <a:ea typeface="Times New Roman"/>
                          <a:cs typeface="Times New Roman"/>
                        </a:rPr>
                        <a:t> </a:t>
                      </a:r>
                      <a:r>
                        <a:rPr lang="en-US" sz="1200" b="1" dirty="0">
                          <a:effectLst/>
                          <a:latin typeface="Times New Roman"/>
                          <a:ea typeface="Times New Roman"/>
                          <a:cs typeface="Times New Roman"/>
                        </a:rPr>
                        <a:t>General powers of administration </a:t>
                      </a:r>
                      <a:endParaRPr lang="en-US" sz="1200" dirty="0">
                        <a:effectLst/>
                        <a:latin typeface="Calibri"/>
                        <a:ea typeface="Calibri"/>
                        <a:cs typeface="Times New Roman"/>
                      </a:endParaRPr>
                    </a:p>
                    <a:p>
                      <a:pPr marL="0" marR="0">
                        <a:spcBef>
                          <a:spcPts val="0"/>
                        </a:spcBef>
                        <a:spcAft>
                          <a:spcPts val="0"/>
                        </a:spcAft>
                      </a:pPr>
                      <a:r>
                        <a:rPr lang="en-US" sz="1200" dirty="0">
                          <a:effectLst/>
                          <a:latin typeface="Times New Roman"/>
                          <a:ea typeface="Times New Roman"/>
                          <a:cs typeface="Times New Roman"/>
                        </a:rPr>
                        <a:t>A power of administration is exercisable in a nonfiduciary capacity by any person without the approval or consent of any person in a fiduciary capacity. For purposes of this paragraph, the term “power of administration” means any one or more of the following powers: </a:t>
                      </a:r>
                      <a:endParaRPr lang="en-US" sz="1200" dirty="0">
                        <a:effectLst/>
                        <a:latin typeface="Calibri"/>
                        <a:ea typeface="Calibri"/>
                        <a:cs typeface="Times New Roman"/>
                      </a:endParaRPr>
                    </a:p>
                    <a:p>
                      <a:pPr marL="0" marR="0">
                        <a:spcBef>
                          <a:spcPts val="0"/>
                        </a:spcBef>
                        <a:spcAft>
                          <a:spcPts val="0"/>
                        </a:spcAft>
                      </a:pPr>
                      <a:r>
                        <a:rPr lang="en-US" sz="1200" dirty="0">
                          <a:effectLst/>
                          <a:latin typeface="Times New Roman"/>
                          <a:ea typeface="Times New Roman"/>
                          <a:cs typeface="Times New Roman"/>
                        </a:rPr>
                        <a:t>…</a:t>
                      </a:r>
                      <a:endParaRPr lang="en-US" sz="1200" dirty="0">
                        <a:effectLst/>
                        <a:latin typeface="Calibri"/>
                        <a:ea typeface="Calibri"/>
                        <a:cs typeface="Times New Roman"/>
                      </a:endParaRPr>
                    </a:p>
                    <a:p>
                      <a:pPr marL="0" marR="0">
                        <a:spcBef>
                          <a:spcPts val="0"/>
                        </a:spcBef>
                        <a:spcAft>
                          <a:spcPts val="0"/>
                        </a:spcAft>
                      </a:pPr>
                      <a:r>
                        <a:rPr lang="en-US" sz="1200" b="1" dirty="0">
                          <a:effectLst/>
                          <a:latin typeface="Times New Roman"/>
                          <a:ea typeface="Times New Roman"/>
                          <a:cs typeface="Times New Roman"/>
                        </a:rPr>
                        <a:t>(C)</a:t>
                      </a:r>
                      <a:r>
                        <a:rPr lang="en-US" sz="1200" dirty="0">
                          <a:effectLst/>
                          <a:latin typeface="Times New Roman"/>
                          <a:ea typeface="Times New Roman"/>
                          <a:cs typeface="Times New Roman"/>
                        </a:rPr>
                        <a:t> a power to reacquire the trust corpus by substituting other property of an equivalent value. </a:t>
                      </a:r>
                      <a:endParaRPr lang="en-US" sz="12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19075652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5b8bbd9b-1cb4-4c8f-a624-b464d08cd32c">M4PYCRC2EZJQ-863-11024</_dlc_DocId>
    <_dlc_DocIdUrl xmlns="5b8bbd9b-1cb4-4c8f-a624-b464d08cd32c">
      <Url>http://sharepoint.cnb.corp.net/DP/PCS/PCSMT/_layouts/DocIdRedir.aspx?ID=M4PYCRC2EZJQ-863-11024</Url>
      <Description>M4PYCRC2EZJQ-863-11024</Description>
    </_dlc_DocIdUrl>
    <e68b7136b84047c3b9c5c4b04a8ef979 xmlns="3ff7b742-7dc2-445c-b0e6-55c0b5263d48">
      <Terms xmlns="http://schemas.microsoft.com/office/infopath/2007/PartnerControls">
        <TermInfo xmlns="http://schemas.microsoft.com/office/infopath/2007/PartnerControls">
          <TermName xmlns="http://schemas.microsoft.com/office/infopath/2007/PartnerControls">PCS</TermName>
          <TermId xmlns="http://schemas.microsoft.com/office/infopath/2007/PartnerControls">887f264d-7f02-4221-8623-d05477367b02</TermId>
        </TermInfo>
      </Terms>
    </e68b7136b84047c3b9c5c4b04a8ef979>
    <Year xmlns="3ff7b742-7dc2-445c-b0e6-55c0b5263d48">2014</Year>
    <Month xmlns="3ff7b742-7dc2-445c-b0e6-55c0b5263d48">December</Month>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7D3864E4478A6049827CFA3B08FC1FCF" ma:contentTypeVersion="9" ma:contentTypeDescription="Create a new document." ma:contentTypeScope="" ma:versionID="b5c5eb192f6954fb752ddd3844b94e82">
  <xsd:schema xmlns:xsd="http://www.w3.org/2001/XMLSchema" xmlns:xs="http://www.w3.org/2001/XMLSchema" xmlns:p="http://schemas.microsoft.com/office/2006/metadata/properties" xmlns:ns2="5b8bbd9b-1cb4-4c8f-a624-b464d08cd32c" xmlns:ns4="3ff7b742-7dc2-445c-b0e6-55c0b5263d48" targetNamespace="http://schemas.microsoft.com/office/2006/metadata/properties" ma:root="true" ma:fieldsID="6a228622fd5e7618faa75f1ec2e55f02" ns2:_="" ns4:_="">
    <xsd:import namespace="5b8bbd9b-1cb4-4c8f-a624-b464d08cd32c"/>
    <xsd:import namespace="3ff7b742-7dc2-445c-b0e6-55c0b5263d48"/>
    <xsd:element name="properties">
      <xsd:complexType>
        <xsd:sequence>
          <xsd:element name="documentManagement">
            <xsd:complexType>
              <xsd:all>
                <xsd:element ref="ns2:_dlc_DocId" minOccurs="0"/>
                <xsd:element ref="ns2:_dlc_DocIdUrl" minOccurs="0"/>
                <xsd:element ref="ns2:_dlc_DocIdPersistId" minOccurs="0"/>
                <xsd:element ref="ns4:e68b7136b84047c3b9c5c4b04a8ef979" minOccurs="0"/>
                <xsd:element ref="ns4:Year" minOccurs="0"/>
                <xsd:element ref="ns4:Mont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b8bbd9b-1cb4-4c8f-a624-b464d08cd32c"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3ff7b742-7dc2-445c-b0e6-55c0b5263d48" elementFormDefault="qualified">
    <xsd:import namespace="http://schemas.microsoft.com/office/2006/documentManagement/types"/>
    <xsd:import namespace="http://schemas.microsoft.com/office/infopath/2007/PartnerControls"/>
    <xsd:element name="e68b7136b84047c3b9c5c4b04a8ef979" ma:index="13" nillable="true" ma:taxonomy="true" ma:internalName="e68b7136b84047c3b9c5c4b04a8ef979" ma:taxonomyFieldName="_x004d_D2" ma:displayName="Metadata" ma:readOnly="false" ma:default="" ma:fieldId="{e68b7136-b840-47c3-b9c5-c4b04a8ef979}" ma:taxonomyMulti="true" ma:sspId="289065ca-022b-463e-afb4-c66ddf7d9f35" ma:termSetId="b48402d2-ef21-4f35-baf8-00dbf624126e" ma:anchorId="00000000-0000-0000-0000-000000000000" ma:open="false" ma:isKeyword="false">
      <xsd:complexType>
        <xsd:sequence>
          <xsd:element ref="pc:Terms" minOccurs="0" maxOccurs="1"/>
        </xsd:sequence>
      </xsd:complexType>
    </xsd:element>
    <xsd:element name="Year" ma:index="14" nillable="true" ma:displayName="Year" ma:format="Dropdown" ma:indexed="true" ma:internalName="Year">
      <xsd:simpleType>
        <xsd:restriction base="dms:Choice">
          <xsd:enumeration value="2010"/>
          <xsd:enumeration value="2011"/>
          <xsd:enumeration value="2012"/>
          <xsd:enumeration value="2013"/>
          <xsd:enumeration value="2014"/>
          <xsd:enumeration value="2015"/>
        </xsd:restriction>
      </xsd:simpleType>
    </xsd:element>
    <xsd:element name="Month" ma:index="15" nillable="true" ma:displayName="Month" ma:format="Dropdown" ma:indexed="true" ma:internalName="Month">
      <xsd:simpleType>
        <xsd:restriction base="dms:Choice">
          <xsd:enumeration value="January"/>
          <xsd:enumeration value="February"/>
          <xsd:enumeration value="March"/>
          <xsd:enumeration value="April"/>
          <xsd:enumeration value="May"/>
          <xsd:enumeration value="June"/>
          <xsd:enumeration value="July"/>
          <xsd:enumeration value="August"/>
          <xsd:enumeration value="September"/>
          <xsd:enumeration value="October"/>
          <xsd:enumeration value="November"/>
          <xsd:enumeration value="December"/>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CD9E69E-797A-4950-9888-8CFF959C9013}">
  <ds:schemaRefs>
    <ds:schemaRef ds:uri="http://www.w3.org/XML/1998/namespace"/>
    <ds:schemaRef ds:uri="http://purl.org/dc/terms/"/>
    <ds:schemaRef ds:uri="3ff7b742-7dc2-445c-b0e6-55c0b5263d48"/>
    <ds:schemaRef ds:uri="http://schemas.microsoft.com/office/2006/metadata/properties"/>
    <ds:schemaRef ds:uri="http://schemas.microsoft.com/office/2006/documentManagement/types"/>
    <ds:schemaRef ds:uri="http://schemas.openxmlformats.org/package/2006/metadata/core-properties"/>
    <ds:schemaRef ds:uri="http://purl.org/dc/dcmitype/"/>
    <ds:schemaRef ds:uri="http://purl.org/dc/elements/1.1/"/>
    <ds:schemaRef ds:uri="http://schemas.microsoft.com/office/infopath/2007/PartnerControls"/>
    <ds:schemaRef ds:uri="5b8bbd9b-1cb4-4c8f-a624-b464d08cd32c"/>
  </ds:schemaRefs>
</ds:datastoreItem>
</file>

<file path=customXml/itemProps2.xml><?xml version="1.0" encoding="utf-8"?>
<ds:datastoreItem xmlns:ds="http://schemas.openxmlformats.org/officeDocument/2006/customXml" ds:itemID="{E0C46ECD-2F62-4FBC-BAA1-6983C0D8A77C}">
  <ds:schemaRefs>
    <ds:schemaRef ds:uri="http://schemas.microsoft.com/sharepoint/v3/contenttype/forms"/>
  </ds:schemaRefs>
</ds:datastoreItem>
</file>

<file path=customXml/itemProps3.xml><?xml version="1.0" encoding="utf-8"?>
<ds:datastoreItem xmlns:ds="http://schemas.openxmlformats.org/officeDocument/2006/customXml" ds:itemID="{CB87A97A-E61B-44ED-820F-D19ED04D8BEF}">
  <ds:schemaRefs>
    <ds:schemaRef ds:uri="http://schemas.microsoft.com/sharepoint/events"/>
  </ds:schemaRefs>
</ds:datastoreItem>
</file>

<file path=customXml/itemProps4.xml><?xml version="1.0" encoding="utf-8"?>
<ds:datastoreItem xmlns:ds="http://schemas.openxmlformats.org/officeDocument/2006/customXml" ds:itemID="{FA532D39-1DC3-4A6D-B025-7D2A87FB74B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b8bbd9b-1cb4-4c8f-a624-b464d08cd32c"/>
    <ds:schemaRef ds:uri="3ff7b742-7dc2-445c-b0e6-55c0b5263d4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1800</TotalTime>
  <Words>1232</Words>
  <Application>Microsoft Office PowerPoint</Application>
  <PresentationFormat>On-screen Show (4:3)</PresentationFormat>
  <Paragraphs>216</Paragraphs>
  <Slides>21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3" baseType="lpstr">
      <vt:lpstr>Office Theme</vt:lpstr>
      <vt:lpstr>Document</vt:lpstr>
      <vt:lpstr>Estate Buy-Back Strategy Lending Limitations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Company>City National Bank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CNB Colleague</dc:creator>
  <cp:lastModifiedBy>Judith Milam</cp:lastModifiedBy>
  <cp:revision>168</cp:revision>
  <cp:lastPrinted>2014-11-13T17:40:23Z</cp:lastPrinted>
  <dcterms:created xsi:type="dcterms:W3CDTF">2014-07-23T17:40:23Z</dcterms:created>
  <dcterms:modified xsi:type="dcterms:W3CDTF">2015-05-20T17:06:24Z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0x0101007D3864E4478A6049827CFA3B08FC1FCF</vt:lpwstr>
  </property>
  <property fmtid="{D5CDD505-2E9C-101B-9397-08002B2CF9AE}" pid="3" name="Metadata">
    <vt:lpwstr>397;#PCS Mini-Retreats|a49d12c6-0212-47c6-8b66-aa14e326dbfe</vt:lpwstr>
  </property>
  <property fmtid="{D5CDD505-2E9C-101B-9397-08002B2CF9AE}" pid="4" name="_dlc_DocIdItemGuid">
    <vt:lpwstr>e387f8a9-8ca9-4c8a-90d7-3759720faa3b</vt:lpwstr>
  </property>
  <property fmtid="{D5CDD505-2E9C-101B-9397-08002B2CF9AE}" pid="5" name="MD2">
    <vt:lpwstr>118;#PCS|887f264d-7f02-4221-8623-d05477367b02</vt:lpwstr>
  </property>
  <property fmtid="{D5CDD505-2E9C-101B-9397-08002B2CF9AE}" pid="6" name="TaxCatchAll">
    <vt:lpwstr>118;#PCS|887f264d-7f02-4221-8623-d05477367b02</vt:lpwstr>
  </property>
</Properties>
</file>