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2" r:id="rId1"/>
  </p:sldMasterIdLst>
  <p:handoutMasterIdLst>
    <p:handoutMasterId r:id="rId42"/>
  </p:handoutMasterIdLst>
  <p:sldIdLst>
    <p:sldId id="258" r:id="rId2"/>
    <p:sldId id="265" r:id="rId3"/>
    <p:sldId id="300" r:id="rId4"/>
    <p:sldId id="259" r:id="rId5"/>
    <p:sldId id="260" r:id="rId6"/>
    <p:sldId id="261" r:id="rId7"/>
    <p:sldId id="262" r:id="rId8"/>
    <p:sldId id="263" r:id="rId9"/>
    <p:sldId id="264" r:id="rId10"/>
    <p:sldId id="298" r:id="rId11"/>
    <p:sldId id="299" r:id="rId12"/>
    <p:sldId id="268" r:id="rId13"/>
    <p:sldId id="269" r:id="rId14"/>
    <p:sldId id="270" r:id="rId15"/>
    <p:sldId id="271" r:id="rId16"/>
    <p:sldId id="272" r:id="rId17"/>
    <p:sldId id="273" r:id="rId18"/>
    <p:sldId id="274" r:id="rId19"/>
    <p:sldId id="275" r:id="rId20"/>
    <p:sldId id="277" r:id="rId21"/>
    <p:sldId id="278" r:id="rId22"/>
    <p:sldId id="279" r:id="rId23"/>
    <p:sldId id="280" r:id="rId24"/>
    <p:sldId id="281" r:id="rId25"/>
    <p:sldId id="286" r:id="rId26"/>
    <p:sldId id="287" r:id="rId27"/>
    <p:sldId id="288" r:id="rId28"/>
    <p:sldId id="289" r:id="rId29"/>
    <p:sldId id="282" r:id="rId30"/>
    <p:sldId id="283" r:id="rId31"/>
    <p:sldId id="284" r:id="rId32"/>
    <p:sldId id="285" r:id="rId33"/>
    <p:sldId id="291" r:id="rId34"/>
    <p:sldId id="292" r:id="rId35"/>
    <p:sldId id="293" r:id="rId36"/>
    <p:sldId id="295" r:id="rId37"/>
    <p:sldId id="296" r:id="rId38"/>
    <p:sldId id="297" r:id="rId39"/>
    <p:sldId id="290" r:id="rId40"/>
    <p:sldId id="294" r:id="rId4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6" d="100"/>
          <a:sy n="86" d="100"/>
        </p:scale>
        <p:origin x="69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97C9C6A1-C6F4-4046-B762-97874164EEC3}" type="datetimeFigureOut">
              <a:rPr lang="en-US" smtClean="0"/>
              <a:t>11/5/2020</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BE1298C-C10B-4336-BFD3-ED7BA2232C8D}" type="slidenum">
              <a:rPr lang="en-US" smtClean="0"/>
              <a:t>‹#›</a:t>
            </a:fld>
            <a:endParaRPr lang="en-US"/>
          </a:p>
        </p:txBody>
      </p:sp>
    </p:spTree>
    <p:extLst>
      <p:ext uri="{BB962C8B-B14F-4D97-AF65-F5344CB8AC3E}">
        <p14:creationId xmlns:p14="http://schemas.microsoft.com/office/powerpoint/2010/main" val="417916994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33570907-364D-4B82-8AA3-3E7B8B35015C}" type="datetimeFigureOut">
              <a:rPr lang="en-US" smtClean="0"/>
              <a:t>11/5/2020</a:t>
            </a:fld>
            <a:endParaRPr lang="en-US"/>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EE57BC2E-A30E-47B9-833C-0C59F9D0D5FC}" type="slidenum">
              <a:rPr lang="en-US" smtClean="0"/>
              <a:t>‹#›</a:t>
            </a:fld>
            <a:endParaRPr lang="en-US"/>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41315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570907-364D-4B82-8AA3-3E7B8B35015C}" type="datetimeFigureOut">
              <a:rPr lang="en-US" smtClean="0"/>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7BC2E-A30E-47B9-833C-0C59F9D0D5FC}" type="slidenum">
              <a:rPr lang="en-US" smtClean="0"/>
              <a:t>‹#›</a:t>
            </a:fld>
            <a:endParaRPr lang="en-US"/>
          </a:p>
        </p:txBody>
      </p:sp>
    </p:spTree>
    <p:extLst>
      <p:ext uri="{BB962C8B-B14F-4D97-AF65-F5344CB8AC3E}">
        <p14:creationId xmlns:p14="http://schemas.microsoft.com/office/powerpoint/2010/main" val="3826596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570907-364D-4B82-8AA3-3E7B8B35015C}" type="datetimeFigureOut">
              <a:rPr lang="en-US" smtClean="0"/>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7BC2E-A30E-47B9-833C-0C59F9D0D5FC}" type="slidenum">
              <a:rPr lang="en-US" smtClean="0"/>
              <a:t>‹#›</a:t>
            </a:fld>
            <a:endParaRPr lang="en-US"/>
          </a:p>
        </p:txBody>
      </p:sp>
    </p:spTree>
    <p:extLst>
      <p:ext uri="{BB962C8B-B14F-4D97-AF65-F5344CB8AC3E}">
        <p14:creationId xmlns:p14="http://schemas.microsoft.com/office/powerpoint/2010/main" val="4075353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570907-364D-4B82-8AA3-3E7B8B35015C}" type="datetimeFigureOut">
              <a:rPr lang="en-US" smtClean="0"/>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7BC2E-A30E-47B9-833C-0C59F9D0D5FC}" type="slidenum">
              <a:rPr lang="en-US" smtClean="0"/>
              <a:t>‹#›</a:t>
            </a:fld>
            <a:endParaRPr lang="en-US"/>
          </a:p>
        </p:txBody>
      </p:sp>
    </p:spTree>
    <p:extLst>
      <p:ext uri="{BB962C8B-B14F-4D97-AF65-F5344CB8AC3E}">
        <p14:creationId xmlns:p14="http://schemas.microsoft.com/office/powerpoint/2010/main" val="105622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33570907-364D-4B82-8AA3-3E7B8B35015C}" type="datetimeFigureOut">
              <a:rPr lang="en-US" smtClean="0"/>
              <a:t>11/5/2020</a:t>
            </a:fld>
            <a:endParaRPr lang="en-US"/>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EE57BC2E-A30E-47B9-833C-0C59F9D0D5FC}" type="slidenum">
              <a:rPr lang="en-US" smtClean="0"/>
              <a:t>‹#›</a:t>
            </a:fld>
            <a:endParaRPr lang="en-US"/>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01330358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3570907-364D-4B82-8AA3-3E7B8B35015C}" type="datetimeFigureOut">
              <a:rPr lang="en-US" smtClean="0"/>
              <a:t>11/5/2020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57BC2E-A30E-47B9-833C-0C59F9D0D5FC}" type="slidenum">
              <a:rPr lang="en-US" smtClean="0"/>
              <a:t>‹#›</a:t>
            </a:fld>
            <a:endParaRPr lang="en-US"/>
          </a:p>
        </p:txBody>
      </p:sp>
    </p:spTree>
    <p:extLst>
      <p:ext uri="{BB962C8B-B14F-4D97-AF65-F5344CB8AC3E}">
        <p14:creationId xmlns:p14="http://schemas.microsoft.com/office/powerpoint/2010/main" val="226394709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3570907-364D-4B82-8AA3-3E7B8B35015C}" type="datetimeFigureOut">
              <a:rPr lang="en-US" smtClean="0"/>
              <a:t>11/5/2020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57BC2E-A30E-47B9-833C-0C59F9D0D5FC}" type="slidenum">
              <a:rPr lang="en-US" smtClean="0"/>
              <a:t>‹#›</a:t>
            </a:fld>
            <a:endParaRPr lang="en-US"/>
          </a:p>
        </p:txBody>
      </p:sp>
    </p:spTree>
    <p:extLst>
      <p:ext uri="{BB962C8B-B14F-4D97-AF65-F5344CB8AC3E}">
        <p14:creationId xmlns:p14="http://schemas.microsoft.com/office/powerpoint/2010/main" val="289615533"/>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3570907-364D-4B82-8AA3-3E7B8B35015C}" type="datetimeFigureOut">
              <a:rPr lang="en-US" smtClean="0"/>
              <a:t>11/5/2020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57BC2E-A30E-47B9-833C-0C59F9D0D5FC}" type="slidenum">
              <a:rPr lang="en-US" smtClean="0"/>
              <a:t>‹#›</a:t>
            </a:fld>
            <a:endParaRPr lang="en-US"/>
          </a:p>
        </p:txBody>
      </p:sp>
    </p:spTree>
    <p:extLst>
      <p:ext uri="{BB962C8B-B14F-4D97-AF65-F5344CB8AC3E}">
        <p14:creationId xmlns:p14="http://schemas.microsoft.com/office/powerpoint/2010/main" val="2587219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570907-364D-4B82-8AA3-3E7B8B35015C}" type="datetimeFigureOut">
              <a:rPr lang="en-US" smtClean="0"/>
              <a:t>11/5/2020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57BC2E-A30E-47B9-833C-0C59F9D0D5FC}" type="slidenum">
              <a:rPr lang="en-US" smtClean="0"/>
              <a:t>‹#›</a:t>
            </a:fld>
            <a:endParaRPr lang="en-US"/>
          </a:p>
        </p:txBody>
      </p:sp>
    </p:spTree>
    <p:extLst>
      <p:ext uri="{BB962C8B-B14F-4D97-AF65-F5344CB8AC3E}">
        <p14:creationId xmlns:p14="http://schemas.microsoft.com/office/powerpoint/2010/main" val="1679838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051" y="6375679"/>
            <a:ext cx="1233355" cy="348462"/>
          </a:xfrm>
        </p:spPr>
        <p:txBody>
          <a:bodyPr/>
          <a:lstStyle/>
          <a:p>
            <a:fld id="{33570907-364D-4B82-8AA3-3E7B8B35015C}" type="datetimeFigureOut">
              <a:rPr lang="en-US" smtClean="0"/>
              <a:t>11/5/2020</a:t>
            </a:fld>
            <a:endParaRPr lang="en-US"/>
          </a:p>
        </p:txBody>
      </p:sp>
      <p:sp>
        <p:nvSpPr>
          <p:cNvPr id="6" name="Footer Placeholder 5"/>
          <p:cNvSpPr>
            <a:spLocks noGrp="1"/>
          </p:cNvSpPr>
          <p:nvPr>
            <p:ph type="ftr" sz="quarter" idx="11"/>
          </p:nvPr>
        </p:nvSpPr>
        <p:spPr>
          <a:xfrm>
            <a:off x="2103620" y="6375679"/>
            <a:ext cx="3482179" cy="345796"/>
          </a:xfrm>
        </p:spPr>
        <p:txBody>
          <a:bodyPr/>
          <a:lstStyle/>
          <a:p>
            <a:endParaRPr lang="en-US"/>
          </a:p>
        </p:txBody>
      </p:sp>
      <p:sp>
        <p:nvSpPr>
          <p:cNvPr id="7" name="Slide Number Placeholder 6"/>
          <p:cNvSpPr>
            <a:spLocks noGrp="1"/>
          </p:cNvSpPr>
          <p:nvPr>
            <p:ph type="sldNum" sz="quarter" idx="12"/>
          </p:nvPr>
        </p:nvSpPr>
        <p:spPr>
          <a:xfrm>
            <a:off x="5691014" y="6375679"/>
            <a:ext cx="1232456" cy="345796"/>
          </a:xfrm>
        </p:spPr>
        <p:txBody>
          <a:bodyPr/>
          <a:lstStyle/>
          <a:p>
            <a:fld id="{EE57BC2E-A30E-47B9-833C-0C59F9D0D5FC}" type="slidenum">
              <a:rPr lang="en-US" smtClean="0"/>
              <a:t>‹#›</a:t>
            </a:fld>
            <a:endParaRPr lang="en-US"/>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31266163"/>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950" y="6375679"/>
            <a:ext cx="1232456" cy="348462"/>
          </a:xfrm>
        </p:spPr>
        <p:txBody>
          <a:bodyPr/>
          <a:lstStyle/>
          <a:p>
            <a:fld id="{33570907-364D-4B82-8AA3-3E7B8B35015C}" type="datetimeFigureOut">
              <a:rPr lang="en-US" smtClean="0"/>
              <a:t>11/5/2020</a:t>
            </a:fld>
            <a:endParaRPr lang="en-US"/>
          </a:p>
        </p:txBody>
      </p:sp>
      <p:sp>
        <p:nvSpPr>
          <p:cNvPr id="6" name="Footer Placeholder 5"/>
          <p:cNvSpPr>
            <a:spLocks noGrp="1"/>
          </p:cNvSpPr>
          <p:nvPr>
            <p:ph type="ftr" sz="quarter" idx="11"/>
          </p:nvPr>
        </p:nvSpPr>
        <p:spPr>
          <a:xfrm>
            <a:off x="2103621" y="6375679"/>
            <a:ext cx="3482178" cy="345796"/>
          </a:xfrm>
        </p:spPr>
        <p:txBody>
          <a:bodyPr/>
          <a:lstStyle/>
          <a:p>
            <a:endParaRPr lang="en-US"/>
          </a:p>
        </p:txBody>
      </p:sp>
      <p:sp>
        <p:nvSpPr>
          <p:cNvPr id="7" name="Slide Number Placeholder 6"/>
          <p:cNvSpPr>
            <a:spLocks noGrp="1"/>
          </p:cNvSpPr>
          <p:nvPr>
            <p:ph type="sldNum" sz="quarter" idx="12"/>
          </p:nvPr>
        </p:nvSpPr>
        <p:spPr>
          <a:xfrm>
            <a:off x="5687568" y="6375679"/>
            <a:ext cx="1234440" cy="345796"/>
          </a:xfrm>
        </p:spPr>
        <p:txBody>
          <a:bodyPr/>
          <a:lstStyle/>
          <a:p>
            <a:fld id="{EE57BC2E-A30E-47B9-833C-0C59F9D0D5FC}" type="slidenum">
              <a:rPr lang="en-US" smtClean="0"/>
              <a:t>‹#›</a:t>
            </a:fld>
            <a:endParaRPr lang="en-US"/>
          </a:p>
        </p:txBody>
      </p:sp>
    </p:spTree>
    <p:extLst>
      <p:ext uri="{BB962C8B-B14F-4D97-AF65-F5344CB8AC3E}">
        <p14:creationId xmlns:p14="http://schemas.microsoft.com/office/powerpoint/2010/main" val="4197693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33570907-364D-4B82-8AA3-3E7B8B35015C}" type="datetimeFigureOut">
              <a:rPr lang="en-US" smtClean="0"/>
              <a:t>11/5/2020</a:t>
            </a:fld>
            <a:endParaRPr lang="en-US"/>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EE57BC2E-A30E-47B9-833C-0C59F9D0D5FC}" type="slidenum">
              <a:rPr lang="en-US" smtClean="0"/>
              <a:t>‹#›</a:t>
            </a:fld>
            <a:endParaRPr lang="en-US"/>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72106862"/>
      </p:ext>
    </p:extLst>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1" r:id="rId9"/>
    <p:sldLayoutId id="2147483812" r:id="rId10"/>
    <p:sldLayoutId id="2147483813"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8829" y="520628"/>
            <a:ext cx="10308951" cy="1483737"/>
          </a:xfrm>
        </p:spPr>
        <p:txBody>
          <a:bodyPr>
            <a:noAutofit/>
          </a:bodyPr>
          <a:lstStyle/>
          <a:p>
            <a:pPr algn="ctr"/>
            <a:r>
              <a:rPr lang="en-US" sz="3600" dirty="0">
                <a:latin typeface="Times New Roman" panose="02020603050405020304" pitchFamily="18" charset="0"/>
                <a:cs typeface="Times New Roman" panose="02020603050405020304" pitchFamily="18" charset="0"/>
              </a:rPr>
              <a:t>Top ten estate planning lessons from recently deceased celebrities</a:t>
            </a:r>
          </a:p>
        </p:txBody>
      </p:sp>
      <p:pic>
        <p:nvPicPr>
          <p:cNvPr id="4" name="Picture 8" descr="WLG Logo .jpe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861076" y="4492699"/>
            <a:ext cx="1908139" cy="17109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3"/>
          <a:stretch>
            <a:fillRect/>
          </a:stretch>
        </p:blipFill>
        <p:spPr>
          <a:xfrm>
            <a:off x="1363245" y="2879656"/>
            <a:ext cx="2210465" cy="3324008"/>
          </a:xfrm>
          <a:prstGeom prst="rect">
            <a:avLst/>
          </a:prstGeom>
          <a:ln w="38100">
            <a:solidFill>
              <a:srgbClr val="000090"/>
            </a:solidFill>
          </a:ln>
          <a:effectLst>
            <a:glow>
              <a:schemeClr val="tx1">
                <a:alpha val="0"/>
              </a:schemeClr>
            </a:glow>
          </a:effectLst>
        </p:spPr>
      </p:pic>
      <p:sp>
        <p:nvSpPr>
          <p:cNvPr id="6" name="TextBox 5"/>
          <p:cNvSpPr txBox="1"/>
          <p:nvPr/>
        </p:nvSpPr>
        <p:spPr>
          <a:xfrm>
            <a:off x="2211310" y="1826692"/>
            <a:ext cx="8383983" cy="1077218"/>
          </a:xfrm>
          <a:prstGeom prst="rect">
            <a:avLst/>
          </a:prstGeom>
          <a:noFill/>
        </p:spPr>
        <p:txBody>
          <a:bodyPr wrap="square" rtlCol="0">
            <a:spAutoFit/>
          </a:bodyPr>
          <a:lstStyle/>
          <a:p>
            <a:pPr algn="ctr"/>
            <a:r>
              <a:rPr lang="en-US" sz="3200" dirty="0">
                <a:latin typeface="Times New Roman" panose="02020603050405020304" pitchFamily="18" charset="0"/>
                <a:cs typeface="Times New Roman" panose="02020603050405020304" pitchFamily="18" charset="0"/>
              </a:rPr>
              <a:t>Santa Barbara Estate Planning Council</a:t>
            </a:r>
          </a:p>
          <a:p>
            <a:pPr algn="ctr"/>
            <a:r>
              <a:rPr lang="en-US" sz="3200" dirty="0">
                <a:latin typeface="Times New Roman" panose="02020603050405020304" pitchFamily="18" charset="0"/>
                <a:cs typeface="Times New Roman" panose="02020603050405020304" pitchFamily="18" charset="0"/>
              </a:rPr>
              <a:t>Tuesday, November 24, 2020</a:t>
            </a:r>
          </a:p>
        </p:txBody>
      </p:sp>
      <p:sp>
        <p:nvSpPr>
          <p:cNvPr id="7" name="TextBox 6"/>
          <p:cNvSpPr txBox="1"/>
          <p:nvPr/>
        </p:nvSpPr>
        <p:spPr>
          <a:xfrm>
            <a:off x="3752381" y="3535514"/>
            <a:ext cx="5301843" cy="1914370"/>
          </a:xfrm>
          <a:prstGeom prst="rect">
            <a:avLst/>
          </a:prstGeom>
          <a:noFill/>
        </p:spPr>
        <p:txBody>
          <a:bodyPr wrap="square" rtlCol="0">
            <a:spAutoFit/>
          </a:bodyPr>
          <a:lstStyle/>
          <a:p>
            <a:pPr algn="ctr">
              <a:lnSpc>
                <a:spcPct val="80000"/>
              </a:lnSpc>
            </a:pPr>
            <a:r>
              <a:rPr lang="en-US" altLang="en-US" sz="2400" dirty="0">
                <a:latin typeface="Times New Roman" panose="02020603050405020304" pitchFamily="18" charset="0"/>
                <a:cs typeface="Times New Roman" panose="02020603050405020304" pitchFamily="18" charset="0"/>
              </a:rPr>
              <a:t>Eido M. Walny, J.D., AEP®, EPLS</a:t>
            </a:r>
          </a:p>
          <a:p>
            <a:pPr algn="ctr">
              <a:lnSpc>
                <a:spcPct val="80000"/>
              </a:lnSpc>
            </a:pPr>
            <a:r>
              <a:rPr lang="en-US" altLang="en-US" sz="2400" dirty="0">
                <a:latin typeface="Times New Roman" panose="02020603050405020304" pitchFamily="18" charset="0"/>
                <a:cs typeface="Times New Roman" panose="02020603050405020304" pitchFamily="18" charset="0"/>
              </a:rPr>
              <a:t>Walny Legal Group LLC</a:t>
            </a:r>
          </a:p>
          <a:p>
            <a:pPr algn="ctr">
              <a:lnSpc>
                <a:spcPct val="80000"/>
              </a:lnSpc>
            </a:pPr>
            <a:r>
              <a:rPr lang="en-US" altLang="en-US" sz="2000" dirty="0">
                <a:latin typeface="Times New Roman" panose="02020603050405020304" pitchFamily="18" charset="0"/>
                <a:cs typeface="Times New Roman" panose="02020603050405020304" pitchFamily="18" charset="0"/>
              </a:rPr>
              <a:t>250 East Wisconsin Avenue, Ste. 1750</a:t>
            </a:r>
          </a:p>
          <a:p>
            <a:pPr algn="ctr">
              <a:lnSpc>
                <a:spcPct val="80000"/>
              </a:lnSpc>
            </a:pPr>
            <a:r>
              <a:rPr lang="en-US" altLang="en-US" sz="2000" dirty="0">
                <a:latin typeface="Times New Roman" panose="02020603050405020304" pitchFamily="18" charset="0"/>
                <a:cs typeface="Times New Roman" panose="02020603050405020304" pitchFamily="18" charset="0"/>
              </a:rPr>
              <a:t>Milwaukee, Wisconsin 53202</a:t>
            </a:r>
          </a:p>
          <a:p>
            <a:pPr algn="ctr">
              <a:lnSpc>
                <a:spcPct val="80000"/>
              </a:lnSpc>
            </a:pPr>
            <a:r>
              <a:rPr lang="en-US" altLang="en-US" sz="2000" dirty="0">
                <a:latin typeface="Times New Roman" panose="02020603050405020304" pitchFamily="18" charset="0"/>
                <a:cs typeface="Times New Roman" panose="02020603050405020304" pitchFamily="18" charset="0"/>
              </a:rPr>
              <a:t>414-751-7531</a:t>
            </a:r>
          </a:p>
          <a:p>
            <a:pPr algn="ctr">
              <a:lnSpc>
                <a:spcPct val="80000"/>
              </a:lnSpc>
            </a:pPr>
            <a:r>
              <a:rPr lang="en-US" altLang="en-US" sz="2000" dirty="0">
                <a:latin typeface="Times New Roman" panose="02020603050405020304" pitchFamily="18" charset="0"/>
                <a:cs typeface="Times New Roman" panose="02020603050405020304" pitchFamily="18" charset="0"/>
              </a:rPr>
              <a:t>ewalny@walnylegal.com</a:t>
            </a:r>
          </a:p>
          <a:p>
            <a:pPr algn="ctr">
              <a:lnSpc>
                <a:spcPct val="80000"/>
              </a:lnSpc>
            </a:pPr>
            <a:r>
              <a:rPr lang="en-US" altLang="en-US" sz="2000" dirty="0">
                <a:latin typeface="Times New Roman" panose="02020603050405020304" pitchFamily="18" charset="0"/>
                <a:cs typeface="Times New Roman" panose="02020603050405020304" pitchFamily="18" charset="0"/>
              </a:rPr>
              <a:t>www.walnylegal.com</a:t>
            </a:r>
          </a:p>
        </p:txBody>
      </p:sp>
    </p:spTree>
    <p:extLst>
      <p:ext uri="{BB962C8B-B14F-4D97-AF65-F5344CB8AC3E}">
        <p14:creationId xmlns:p14="http://schemas.microsoft.com/office/powerpoint/2010/main" val="1065135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452EC-A66A-4644-B5BE-9B42F904132A}"/>
              </a:ext>
            </a:extLst>
          </p:cNvPr>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Kobe Bryant</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8F83893-6721-4DEC-AED2-914BD937D54C}"/>
              </a:ext>
            </a:extLst>
          </p:cNvPr>
          <p:cNvSpPr>
            <a:spLocks noGrp="1"/>
          </p:cNvSpPr>
          <p:nvPr>
            <p:ph idx="1"/>
          </p:nvPr>
        </p:nvSpPr>
        <p:spPr/>
        <p:txBody>
          <a:bodyPr>
            <a:normAutofit/>
          </a:bodyPr>
          <a:lstStyle/>
          <a:p>
            <a:r>
              <a:rPr lang="en-US" sz="3200" dirty="0">
                <a:latin typeface="Times New Roman" panose="02020603050405020304" pitchFamily="18" charset="0"/>
                <a:cs typeface="Times New Roman" panose="02020603050405020304" pitchFamily="18" charset="0"/>
              </a:rPr>
              <a:t>NBA Superstar</a:t>
            </a:r>
          </a:p>
          <a:p>
            <a:r>
              <a:rPr lang="en-US" sz="3200" dirty="0">
                <a:latin typeface="Times New Roman" panose="02020603050405020304" pitchFamily="18" charset="0"/>
                <a:cs typeface="Times New Roman" panose="02020603050405020304" pitchFamily="18" charset="0"/>
              </a:rPr>
              <a:t>Died in 2020 helicopter accident with daughter, Gianna</a:t>
            </a:r>
          </a:p>
          <a:p>
            <a:r>
              <a:rPr lang="en-US" sz="3200" dirty="0">
                <a:latin typeface="Times New Roman" panose="02020603050405020304" pitchFamily="18" charset="0"/>
                <a:cs typeface="Times New Roman" panose="02020603050405020304" pitchFamily="18" charset="0"/>
              </a:rPr>
              <a:t>Had sophisticated estate planning, and had updated his trust several times throughout the 2000s</a:t>
            </a:r>
          </a:p>
          <a:p>
            <a:r>
              <a:rPr lang="en-US" sz="3200" dirty="0">
                <a:latin typeface="Times New Roman" panose="02020603050405020304" pitchFamily="18" charset="0"/>
                <a:cs typeface="Times New Roman" panose="02020603050405020304" pitchFamily="18" charset="0"/>
              </a:rPr>
              <a:t>But youngest daughter was born in 2019 and trust was never updated</a:t>
            </a:r>
          </a:p>
        </p:txBody>
      </p:sp>
    </p:spTree>
    <p:extLst>
      <p:ext uri="{BB962C8B-B14F-4D97-AF65-F5344CB8AC3E}">
        <p14:creationId xmlns:p14="http://schemas.microsoft.com/office/powerpoint/2010/main" val="518164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09842-FDC7-4D77-8EBA-2B0B434B8F8A}"/>
              </a:ext>
            </a:extLst>
          </p:cNvPr>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Kobe Bryant</a:t>
            </a:r>
            <a:endParaRPr lang="en-US" dirty="0"/>
          </a:p>
        </p:txBody>
      </p:sp>
      <p:sp>
        <p:nvSpPr>
          <p:cNvPr id="3" name="Content Placeholder 2">
            <a:extLst>
              <a:ext uri="{FF2B5EF4-FFF2-40B4-BE49-F238E27FC236}">
                <a16:creationId xmlns:a16="http://schemas.microsoft.com/office/drawing/2014/main" id="{5A63F39B-0D64-4402-90A4-D6021127FE0E}"/>
              </a:ext>
            </a:extLst>
          </p:cNvPr>
          <p:cNvSpPr>
            <a:spLocks noGrp="1"/>
          </p:cNvSpPr>
          <p:nvPr>
            <p:ph idx="1"/>
          </p:nvPr>
        </p:nvSpPr>
        <p:spPr/>
        <p:txBody>
          <a:bodyPr>
            <a:normAutofit fontScale="92500" lnSpcReduction="10000"/>
          </a:bodyPr>
          <a:lstStyle/>
          <a:p>
            <a:r>
              <a:rPr lang="en-US" sz="3200" dirty="0">
                <a:latin typeface="Times New Roman" panose="02020603050405020304" pitchFamily="18" charset="0"/>
                <a:cs typeface="Times New Roman" panose="02020603050405020304" pitchFamily="18" charset="0"/>
              </a:rPr>
              <a:t>Result: Trustees have petitioned California probate court to modify the trust and add youngest daughter as beneficiary</a:t>
            </a:r>
          </a:p>
          <a:p>
            <a:r>
              <a:rPr lang="en-US" sz="3200" dirty="0">
                <a:latin typeface="Times New Roman" panose="02020603050405020304" pitchFamily="18" charset="0"/>
                <a:cs typeface="Times New Roman" panose="02020603050405020304" pitchFamily="18" charset="0"/>
              </a:rPr>
              <a:t>In this case end result probably ok – no opposition</a:t>
            </a:r>
          </a:p>
          <a:p>
            <a:r>
              <a:rPr lang="en-US" sz="3200" dirty="0">
                <a:latin typeface="Times New Roman" panose="02020603050405020304" pitchFamily="18" charset="0"/>
                <a:cs typeface="Times New Roman" panose="02020603050405020304" pitchFamily="18" charset="0"/>
              </a:rPr>
              <a:t>But a cautionary tale:  </a:t>
            </a:r>
            <a:r>
              <a:rPr lang="en-US" sz="3200" b="0" i="0" u="none" strike="noStrike" dirty="0">
                <a:effectLst/>
                <a:latin typeface="Times New Roman" panose="02020603050405020304" pitchFamily="18" charset="0"/>
                <a:cs typeface="Times New Roman" panose="02020603050405020304" pitchFamily="18" charset="0"/>
              </a:rPr>
              <a:t>Estate plans should either contain provisions including after-born children in the pool of beneficiaries, or they should be updated immediately after the birth of subsequent children.</a:t>
            </a:r>
            <a:endParaRPr lang="en-US" sz="32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1515756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Heath Ledger</a:t>
            </a:r>
          </a:p>
        </p:txBody>
      </p:sp>
      <p:sp>
        <p:nvSpPr>
          <p:cNvPr id="3" name="Content Placeholder 2"/>
          <p:cNvSpPr>
            <a:spLocks noGrp="1"/>
          </p:cNvSpPr>
          <p:nvPr>
            <p:ph idx="1"/>
          </p:nvPr>
        </p:nvSpPr>
        <p:spPr/>
        <p:txBody>
          <a:bodyPr>
            <a:normAutofit/>
          </a:bodyPr>
          <a:lstStyle/>
          <a:p>
            <a:r>
              <a:rPr lang="en-US" sz="3200" dirty="0">
                <a:latin typeface="Times New Roman" panose="02020603050405020304" pitchFamily="18" charset="0"/>
                <a:cs typeface="Times New Roman" panose="02020603050405020304" pitchFamily="18" charset="0"/>
              </a:rPr>
              <a:t>Movie star/Heartthrob</a:t>
            </a:r>
          </a:p>
          <a:p>
            <a:r>
              <a:rPr lang="en-US" sz="3200" dirty="0">
                <a:latin typeface="Times New Roman" panose="02020603050405020304" pitchFamily="18" charset="0"/>
                <a:cs typeface="Times New Roman" panose="02020603050405020304" pitchFamily="18" charset="0"/>
              </a:rPr>
              <a:t>Died in 2008 of accidental overdose</a:t>
            </a:r>
          </a:p>
          <a:p>
            <a:r>
              <a:rPr lang="en-US" sz="3200" dirty="0">
                <a:latin typeface="Times New Roman" panose="02020603050405020304" pitchFamily="18" charset="0"/>
                <a:cs typeface="Times New Roman" panose="02020603050405020304" pitchFamily="18" charset="0"/>
              </a:rPr>
              <a:t>Had a daughter, Matilda, with Michelle Williams but he was not married</a:t>
            </a:r>
          </a:p>
          <a:p>
            <a:r>
              <a:rPr lang="en-US" sz="3200" dirty="0">
                <a:latin typeface="Times New Roman" panose="02020603050405020304" pitchFamily="18" charset="0"/>
                <a:cs typeface="Times New Roman" panose="02020603050405020304" pitchFamily="18" charset="0"/>
              </a:rPr>
              <a:t>Left a three page will from 2003</a:t>
            </a:r>
          </a:p>
          <a:p>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03217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Heath Ledger</a:t>
            </a:r>
          </a:p>
        </p:txBody>
      </p:sp>
      <p:sp>
        <p:nvSpPr>
          <p:cNvPr id="3" name="Content Placeholder 2"/>
          <p:cNvSpPr>
            <a:spLocks noGrp="1"/>
          </p:cNvSpPr>
          <p:nvPr>
            <p:ph idx="1"/>
          </p:nvPr>
        </p:nvSpPr>
        <p:spPr>
          <a:xfrm>
            <a:off x="1231358" y="1727201"/>
            <a:ext cx="10178322" cy="4856479"/>
          </a:xfrm>
        </p:spPr>
        <p:txBody>
          <a:bodyPr>
            <a:normAutofit lnSpcReduction="10000"/>
          </a:bodyPr>
          <a:lstStyle/>
          <a:p>
            <a:r>
              <a:rPr lang="en-US" sz="3200" dirty="0">
                <a:latin typeface="Times New Roman" panose="02020603050405020304" pitchFamily="18" charset="0"/>
                <a:cs typeface="Times New Roman" panose="02020603050405020304" pitchFamily="18" charset="0"/>
              </a:rPr>
              <a:t>Will left everything to his parents and sister</a:t>
            </a:r>
          </a:p>
          <a:p>
            <a:r>
              <a:rPr lang="en-US" sz="3200" dirty="0">
                <a:latin typeface="Times New Roman" panose="02020603050405020304" pitchFamily="18" charset="0"/>
                <a:cs typeface="Times New Roman" panose="02020603050405020304" pitchFamily="18" charset="0"/>
              </a:rPr>
              <a:t>It did not include any provisions for his daughter, Matilda, or Michelle Williams</a:t>
            </a:r>
          </a:p>
          <a:p>
            <a:r>
              <a:rPr lang="en-US" sz="3200" dirty="0">
                <a:latin typeface="Times New Roman" panose="02020603050405020304" pitchFamily="18" charset="0"/>
                <a:cs typeface="Times New Roman" panose="02020603050405020304" pitchFamily="18" charset="0"/>
              </a:rPr>
              <a:t>Luckily conflict was avoided as Heath’s parents and sister disclaimed their interests </a:t>
            </a:r>
          </a:p>
          <a:p>
            <a:r>
              <a:rPr lang="en-US" sz="3200" dirty="0">
                <a:latin typeface="Times New Roman" panose="02020603050405020304" pitchFamily="18" charset="0"/>
                <a:cs typeface="Times New Roman" panose="02020603050405020304" pitchFamily="18" charset="0"/>
              </a:rPr>
              <a:t>See also: Anthony Bourdain and Kate Spade</a:t>
            </a:r>
          </a:p>
          <a:p>
            <a:pPr lvl="1"/>
            <a:r>
              <a:rPr lang="en-US" sz="3000" dirty="0">
                <a:latin typeface="Times New Roman" panose="02020603050405020304" pitchFamily="18" charset="0"/>
                <a:cs typeface="Times New Roman" panose="02020603050405020304" pitchFamily="18" charset="0"/>
              </a:rPr>
              <a:t>Both died while separated from spouse, yet still married</a:t>
            </a:r>
          </a:p>
          <a:p>
            <a:pPr lvl="1"/>
            <a:r>
              <a:rPr lang="en-US" sz="3000" dirty="0">
                <a:latin typeface="Times New Roman" panose="02020603050405020304" pitchFamily="18" charset="0"/>
                <a:cs typeface="Times New Roman" panose="02020603050405020304" pitchFamily="18" charset="0"/>
              </a:rPr>
              <a:t>Didn’t update estate plans to reflect separations, so estranged spouses still controlled burials and inherited assets</a:t>
            </a:r>
          </a:p>
        </p:txBody>
      </p:sp>
    </p:spTree>
    <p:extLst>
      <p:ext uri="{BB962C8B-B14F-4D97-AF65-F5344CB8AC3E}">
        <p14:creationId xmlns:p14="http://schemas.microsoft.com/office/powerpoint/2010/main" val="15968515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Kobe Bryant and Heath Ledger</a:t>
            </a:r>
          </a:p>
        </p:txBody>
      </p:sp>
      <p:sp>
        <p:nvSpPr>
          <p:cNvPr id="3" name="Content Placeholder 2"/>
          <p:cNvSpPr>
            <a:spLocks noGrp="1"/>
          </p:cNvSpPr>
          <p:nvPr>
            <p:ph idx="1"/>
          </p:nvPr>
        </p:nvSpPr>
        <p:spPr/>
        <p:txBody>
          <a:bodyPr>
            <a:normAutofit/>
          </a:bodyPr>
          <a:lstStyle/>
          <a:p>
            <a:pPr marL="0" indent="0" algn="ctr">
              <a:buNone/>
            </a:pPr>
            <a:r>
              <a:rPr lang="en-US" sz="3200" dirty="0">
                <a:latin typeface="Times New Roman" panose="02020603050405020304" pitchFamily="18" charset="0"/>
                <a:cs typeface="Times New Roman" panose="02020603050405020304" pitchFamily="18" charset="0"/>
              </a:rPr>
              <a:t>3. Update Your Documents.</a:t>
            </a:r>
          </a:p>
          <a:p>
            <a:pPr marL="0" indent="0">
              <a:buNone/>
            </a:pPr>
            <a:r>
              <a:rPr lang="en-US" sz="3200" dirty="0">
                <a:latin typeface="Times New Roman" panose="02020603050405020304" pitchFamily="18" charset="0"/>
                <a:cs typeface="Times New Roman" panose="02020603050405020304" pitchFamily="18" charset="0"/>
              </a:rPr>
              <a:t>Even if you have estate planning documents, they need to be monitored and updated upon the birth of a child, or any major life event.  If not, it could result in assets going to unintended beneficiaries or unintentional exclusion of family members.</a:t>
            </a:r>
          </a:p>
        </p:txBody>
      </p:sp>
    </p:spTree>
    <p:extLst>
      <p:ext uri="{BB962C8B-B14F-4D97-AF65-F5344CB8AC3E}">
        <p14:creationId xmlns:p14="http://schemas.microsoft.com/office/powerpoint/2010/main" val="37323242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Robin Williams</a:t>
            </a:r>
          </a:p>
        </p:txBody>
      </p:sp>
      <p:sp>
        <p:nvSpPr>
          <p:cNvPr id="3" name="Content Placeholder 2"/>
          <p:cNvSpPr>
            <a:spLocks noGrp="1"/>
          </p:cNvSpPr>
          <p:nvPr>
            <p:ph idx="1"/>
          </p:nvPr>
        </p:nvSpPr>
        <p:spPr/>
        <p:txBody>
          <a:bodyPr>
            <a:normAutofit/>
          </a:bodyPr>
          <a:lstStyle/>
          <a:p>
            <a:r>
              <a:rPr lang="en-US" sz="3200" dirty="0">
                <a:latin typeface="Times New Roman" panose="02020603050405020304" pitchFamily="18" charset="0"/>
                <a:cs typeface="Times New Roman" panose="02020603050405020304" pitchFamily="18" charset="0"/>
              </a:rPr>
              <a:t>Committed suicide in 2014</a:t>
            </a:r>
          </a:p>
          <a:p>
            <a:r>
              <a:rPr lang="en-US" sz="3200" dirty="0">
                <a:latin typeface="Times New Roman" panose="02020603050405020304" pitchFamily="18" charset="0"/>
                <a:cs typeface="Times New Roman" panose="02020603050405020304" pitchFamily="18" charset="0"/>
              </a:rPr>
              <a:t>Married to his third wife (Susan) at the time of his death</a:t>
            </a:r>
          </a:p>
          <a:p>
            <a:r>
              <a:rPr lang="en-US" sz="3200" dirty="0">
                <a:latin typeface="Times New Roman" panose="02020603050405020304" pitchFamily="18" charset="0"/>
                <a:cs typeface="Times New Roman" panose="02020603050405020304" pitchFamily="18" charset="0"/>
              </a:rPr>
              <a:t>Had three children from his previous relationships</a:t>
            </a:r>
          </a:p>
          <a:p>
            <a:r>
              <a:rPr lang="en-US" sz="3200" dirty="0">
                <a:latin typeface="Times New Roman" panose="02020603050405020304" pitchFamily="18" charset="0"/>
                <a:cs typeface="Times New Roman" panose="02020603050405020304" pitchFamily="18" charset="0"/>
              </a:rPr>
              <a:t>Comprehensive estate planning</a:t>
            </a:r>
          </a:p>
          <a:p>
            <a:pPr lvl="1"/>
            <a:r>
              <a:rPr lang="en-US" sz="3000" dirty="0">
                <a:latin typeface="Times New Roman" panose="02020603050405020304" pitchFamily="18" charset="0"/>
                <a:cs typeface="Times New Roman" panose="02020603050405020304" pitchFamily="18" charset="0"/>
              </a:rPr>
              <a:t>Prenuptial Agreement and various trusts set up for the benefit of his wife and children</a:t>
            </a:r>
          </a:p>
        </p:txBody>
      </p:sp>
    </p:spTree>
    <p:extLst>
      <p:ext uri="{BB962C8B-B14F-4D97-AF65-F5344CB8AC3E}">
        <p14:creationId xmlns:p14="http://schemas.microsoft.com/office/powerpoint/2010/main" val="33267469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Robin Williams</a:t>
            </a:r>
          </a:p>
        </p:txBody>
      </p:sp>
      <p:sp>
        <p:nvSpPr>
          <p:cNvPr id="3" name="Content Placeholder 2"/>
          <p:cNvSpPr>
            <a:spLocks noGrp="1"/>
          </p:cNvSpPr>
          <p:nvPr>
            <p:ph idx="1"/>
          </p:nvPr>
        </p:nvSpPr>
        <p:spPr/>
        <p:txBody>
          <a:bodyPr>
            <a:normAutofit fontScale="85000" lnSpcReduction="20000"/>
          </a:bodyPr>
          <a:lstStyle/>
          <a:p>
            <a:r>
              <a:rPr lang="en-US" sz="3200" dirty="0">
                <a:latin typeface="Times New Roman" panose="02020603050405020304" pitchFamily="18" charset="0"/>
                <a:cs typeface="Times New Roman" panose="02020603050405020304" pitchFamily="18" charset="0"/>
              </a:rPr>
              <a:t>Robin Williams Trust</a:t>
            </a:r>
          </a:p>
          <a:p>
            <a:pPr lvl="1"/>
            <a:r>
              <a:rPr lang="en-US" sz="3000" dirty="0">
                <a:latin typeface="Times New Roman" panose="02020603050405020304" pitchFamily="18" charset="0"/>
                <a:cs typeface="Times New Roman" panose="02020603050405020304" pitchFamily="18" charset="0"/>
              </a:rPr>
              <a:t>Allowed Susan to reside in the couple’s home in Tiburon, CA</a:t>
            </a:r>
          </a:p>
          <a:p>
            <a:pPr lvl="1"/>
            <a:r>
              <a:rPr lang="en-US" sz="3000" dirty="0">
                <a:latin typeface="Times New Roman" panose="02020603050405020304" pitchFamily="18" charset="0"/>
                <a:cs typeface="Times New Roman" panose="02020603050405020304" pitchFamily="18" charset="0"/>
              </a:rPr>
              <a:t>Napa Valley estate and its contents are distributed to the children’s trusts</a:t>
            </a:r>
          </a:p>
          <a:p>
            <a:r>
              <a:rPr lang="en-US" sz="3200" dirty="0">
                <a:latin typeface="Times New Roman" panose="02020603050405020304" pitchFamily="18" charset="0"/>
                <a:cs typeface="Times New Roman" panose="02020603050405020304" pitchFamily="18" charset="0"/>
              </a:rPr>
              <a:t>Tangible Personal Property (</a:t>
            </a:r>
            <a:r>
              <a:rPr lang="en-US" sz="3200" dirty="0" err="1">
                <a:latin typeface="Times New Roman" panose="02020603050405020304" pitchFamily="18" charset="0"/>
                <a:cs typeface="Times New Roman" panose="02020603050405020304" pitchFamily="18" charset="0"/>
              </a:rPr>
              <a:t>TPP</a:t>
            </a:r>
            <a:r>
              <a:rPr lang="en-US" sz="3200" dirty="0">
                <a:latin typeface="Times New Roman" panose="02020603050405020304" pitchFamily="18" charset="0"/>
                <a:cs typeface="Times New Roman" panose="02020603050405020304" pitchFamily="18" charset="0"/>
              </a:rPr>
              <a:t>) to children</a:t>
            </a:r>
          </a:p>
          <a:p>
            <a:pPr lvl="1"/>
            <a:r>
              <a:rPr lang="en-US" sz="3000" dirty="0">
                <a:latin typeface="Times New Roman" panose="02020603050405020304" pitchFamily="18" charset="0"/>
                <a:cs typeface="Times New Roman" panose="02020603050405020304" pitchFamily="18" charset="0"/>
              </a:rPr>
              <a:t>“clothing, jewelry, personal photos taken before marriage to Susan”</a:t>
            </a:r>
          </a:p>
          <a:p>
            <a:pPr lvl="1"/>
            <a:r>
              <a:rPr lang="en-US" sz="3000" dirty="0">
                <a:latin typeface="Times New Roman" panose="02020603050405020304" pitchFamily="18" charset="0"/>
                <a:cs typeface="Times New Roman" panose="02020603050405020304" pitchFamily="18" charset="0"/>
              </a:rPr>
              <a:t>“Memorabilia and awards in the entertainment industry and the tangible personal property located” in the Napa Valley property</a:t>
            </a:r>
          </a:p>
          <a:p>
            <a:endParaRPr lang="en-US" sz="3200" dirty="0">
              <a:latin typeface="Times New Roman" panose="02020603050405020304" pitchFamily="18" charset="0"/>
              <a:cs typeface="Times New Roman" panose="02020603050405020304" pitchFamily="18" charset="0"/>
            </a:endParaRPr>
          </a:p>
          <a:p>
            <a:pPr lvl="1"/>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7366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Robin Williams</a:t>
            </a:r>
          </a:p>
        </p:txBody>
      </p:sp>
      <p:sp>
        <p:nvSpPr>
          <p:cNvPr id="3" name="Content Placeholder 2"/>
          <p:cNvSpPr>
            <a:spLocks noGrp="1"/>
          </p:cNvSpPr>
          <p:nvPr>
            <p:ph idx="1"/>
          </p:nvPr>
        </p:nvSpPr>
        <p:spPr/>
        <p:txBody>
          <a:bodyPr>
            <a:normAutofit fontScale="92500"/>
          </a:bodyPr>
          <a:lstStyle/>
          <a:p>
            <a:r>
              <a:rPr lang="en-US" sz="3200" dirty="0">
                <a:latin typeface="Times New Roman" panose="02020603050405020304" pitchFamily="18" charset="0"/>
                <a:cs typeface="Times New Roman" panose="02020603050405020304" pitchFamily="18" charset="0"/>
              </a:rPr>
              <a:t>Issue: does this include property in their Tiburon, CA home?</a:t>
            </a:r>
          </a:p>
          <a:p>
            <a:r>
              <a:rPr lang="en-US" sz="3200" dirty="0">
                <a:latin typeface="Times New Roman" panose="02020603050405020304" pitchFamily="18" charset="0"/>
                <a:cs typeface="Times New Roman" panose="02020603050405020304" pitchFamily="18" charset="0"/>
              </a:rPr>
              <a:t>How is memorabilia, etc. defined?</a:t>
            </a:r>
          </a:p>
          <a:p>
            <a:r>
              <a:rPr lang="en-US" sz="3200" dirty="0">
                <a:latin typeface="Times New Roman" panose="02020603050405020304" pitchFamily="18" charset="0"/>
                <a:cs typeface="Times New Roman" panose="02020603050405020304" pitchFamily="18" charset="0"/>
              </a:rPr>
              <a:t>What happens to </a:t>
            </a:r>
            <a:r>
              <a:rPr lang="en-US" sz="3200" dirty="0" err="1">
                <a:latin typeface="Times New Roman" panose="02020603050405020304" pitchFamily="18" charset="0"/>
                <a:cs typeface="Times New Roman" panose="02020603050405020304" pitchFamily="18" charset="0"/>
              </a:rPr>
              <a:t>TPP</a:t>
            </a:r>
            <a:r>
              <a:rPr lang="en-US" sz="3200" dirty="0">
                <a:latin typeface="Times New Roman" panose="02020603050405020304" pitchFamily="18" charset="0"/>
                <a:cs typeface="Times New Roman" panose="02020603050405020304" pitchFamily="18" charset="0"/>
              </a:rPr>
              <a:t> which may be located elsewhere, such as storage?</a:t>
            </a:r>
          </a:p>
          <a:p>
            <a:r>
              <a:rPr lang="en-US" sz="3200" dirty="0">
                <a:latin typeface="Times New Roman" panose="02020603050405020304" pitchFamily="18" charset="0"/>
                <a:cs typeface="Times New Roman" panose="02020603050405020304" pitchFamily="18" charset="0"/>
              </a:rPr>
              <a:t>Susan filed paperwork asking the probate court to answer these questions; led to legal battle over awards, toys, clothes, etc.</a:t>
            </a:r>
          </a:p>
        </p:txBody>
      </p:sp>
    </p:spTree>
    <p:extLst>
      <p:ext uri="{BB962C8B-B14F-4D97-AF65-F5344CB8AC3E}">
        <p14:creationId xmlns:p14="http://schemas.microsoft.com/office/powerpoint/2010/main" val="9442442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Robin Williams</a:t>
            </a:r>
          </a:p>
        </p:txBody>
      </p:sp>
      <p:sp>
        <p:nvSpPr>
          <p:cNvPr id="3" name="Content Placeholder 2"/>
          <p:cNvSpPr>
            <a:spLocks noGrp="1"/>
          </p:cNvSpPr>
          <p:nvPr>
            <p:ph idx="1"/>
          </p:nvPr>
        </p:nvSpPr>
        <p:spPr/>
        <p:txBody>
          <a:bodyPr>
            <a:normAutofit fontScale="92500" lnSpcReduction="20000"/>
          </a:bodyPr>
          <a:lstStyle/>
          <a:p>
            <a:pPr marL="0" indent="0" algn="ctr">
              <a:buNone/>
            </a:pPr>
            <a:r>
              <a:rPr lang="en-US" sz="3200" dirty="0">
                <a:latin typeface="Times New Roman" panose="02020603050405020304" pitchFamily="18" charset="0"/>
                <a:cs typeface="Times New Roman" panose="02020603050405020304" pitchFamily="18" charset="0"/>
              </a:rPr>
              <a:t>4.  Be Clear with TPP.</a:t>
            </a:r>
          </a:p>
          <a:p>
            <a:r>
              <a:rPr lang="en-US" sz="3200" dirty="0">
                <a:latin typeface="Times New Roman" panose="02020603050405020304" pitchFamily="18" charset="0"/>
                <a:cs typeface="Times New Roman" panose="02020603050405020304" pitchFamily="18" charset="0"/>
              </a:rPr>
              <a:t>In addition to planning for the disposition of hard assets, it is also important to account for and identify where </a:t>
            </a:r>
            <a:r>
              <a:rPr lang="en-US" sz="3200" dirty="0" err="1">
                <a:latin typeface="Times New Roman" panose="02020603050405020304" pitchFamily="18" charset="0"/>
                <a:cs typeface="Times New Roman" panose="02020603050405020304" pitchFamily="18" charset="0"/>
              </a:rPr>
              <a:t>TPP</a:t>
            </a:r>
            <a:r>
              <a:rPr lang="en-US" sz="3200" dirty="0">
                <a:latin typeface="Times New Roman" panose="02020603050405020304" pitchFamily="18" charset="0"/>
                <a:cs typeface="Times New Roman" panose="02020603050405020304" pitchFamily="18" charset="0"/>
              </a:rPr>
              <a:t> where be distributed.  Any ambiguity could result in court intervention which the trust specifically was created to avoid.  </a:t>
            </a:r>
          </a:p>
          <a:p>
            <a:r>
              <a:rPr lang="en-US" sz="3200" dirty="0">
                <a:latin typeface="Times New Roman" panose="02020603050405020304" pitchFamily="18" charset="0"/>
                <a:cs typeface="Times New Roman" panose="02020603050405020304" pitchFamily="18" charset="0"/>
              </a:rPr>
              <a:t>Sentimental items sometimes cause more controversy among family member when compared to property which have significant monetary value.</a:t>
            </a:r>
          </a:p>
        </p:txBody>
      </p:sp>
    </p:spTree>
    <p:extLst>
      <p:ext uri="{BB962C8B-B14F-4D97-AF65-F5344CB8AC3E}">
        <p14:creationId xmlns:p14="http://schemas.microsoft.com/office/powerpoint/2010/main" val="3155961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Philip Seymour Hoffman</a:t>
            </a:r>
          </a:p>
        </p:txBody>
      </p:sp>
      <p:sp>
        <p:nvSpPr>
          <p:cNvPr id="3" name="Content Placeholder 2"/>
          <p:cNvSpPr>
            <a:spLocks noGrp="1"/>
          </p:cNvSpPr>
          <p:nvPr>
            <p:ph idx="1"/>
          </p:nvPr>
        </p:nvSpPr>
        <p:spPr>
          <a:xfrm>
            <a:off x="1251678" y="2286001"/>
            <a:ext cx="10243636" cy="4114799"/>
          </a:xfrm>
        </p:spPr>
        <p:txBody>
          <a:bodyPr>
            <a:normAutofit fontScale="92500" lnSpcReduction="20000"/>
          </a:bodyPr>
          <a:lstStyle/>
          <a:p>
            <a:r>
              <a:rPr lang="en-US" sz="3200" dirty="0">
                <a:latin typeface="Times New Roman" panose="02020603050405020304" pitchFamily="18" charset="0"/>
                <a:cs typeface="Times New Roman" panose="02020603050405020304" pitchFamily="18" charset="0"/>
              </a:rPr>
              <a:t>Twister, Hunger Games, Mission Impossible, Capote (Oscar for Best Actor)</a:t>
            </a:r>
          </a:p>
          <a:p>
            <a:r>
              <a:rPr lang="en-US" sz="3200" dirty="0">
                <a:latin typeface="Times New Roman" panose="02020603050405020304" pitchFamily="18" charset="0"/>
                <a:cs typeface="Times New Roman" panose="02020603050405020304" pitchFamily="18" charset="0"/>
              </a:rPr>
              <a:t>Had three children and had been in a long-term relationship at the time of his death</a:t>
            </a:r>
          </a:p>
          <a:p>
            <a:r>
              <a:rPr lang="en-US" sz="3000" dirty="0">
                <a:latin typeface="Times New Roman" panose="02020603050405020304" pitchFamily="18" charset="0"/>
                <a:cs typeface="Times New Roman" panose="02020603050405020304" pitchFamily="18" charset="0"/>
              </a:rPr>
              <a:t>Despite the fact that they had 3 children together, he and his girlfriend never married</a:t>
            </a:r>
          </a:p>
          <a:p>
            <a:r>
              <a:rPr lang="en-US" sz="3200" dirty="0">
                <a:latin typeface="Times New Roman" panose="02020603050405020304" pitchFamily="18" charset="0"/>
                <a:cs typeface="Times New Roman" panose="02020603050405020304" pitchFamily="18" charset="0"/>
              </a:rPr>
              <a:t>Died in 2014 with a will signed 2004</a:t>
            </a:r>
          </a:p>
          <a:p>
            <a:pPr lvl="1"/>
            <a:r>
              <a:rPr lang="en-US" sz="3000" dirty="0">
                <a:latin typeface="Times New Roman" panose="02020603050405020304" pitchFamily="18" charset="0"/>
                <a:cs typeface="Times New Roman" panose="02020603050405020304" pitchFamily="18" charset="0"/>
              </a:rPr>
              <a:t>Funded a trust for one of his three children with the balance to his girlfriend</a:t>
            </a:r>
          </a:p>
        </p:txBody>
      </p:sp>
    </p:spTree>
    <p:extLst>
      <p:ext uri="{BB962C8B-B14F-4D97-AF65-F5344CB8AC3E}">
        <p14:creationId xmlns:p14="http://schemas.microsoft.com/office/powerpoint/2010/main" val="951994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627712"/>
            <a:ext cx="10178322" cy="1492132"/>
          </a:xfrm>
        </p:spPr>
        <p:txBody>
          <a:bodyPr/>
          <a:lstStyle/>
          <a:p>
            <a:pPr algn="ctr"/>
            <a:r>
              <a:rPr lang="en-US" cap="none" dirty="0">
                <a:latin typeface="Times New Roman" panose="02020603050405020304" pitchFamily="18" charset="0"/>
                <a:cs typeface="Times New Roman" panose="02020603050405020304" pitchFamily="18" charset="0"/>
              </a:rPr>
              <a:t>Celebrities &amp; Estate Planning</a:t>
            </a:r>
          </a:p>
        </p:txBody>
      </p:sp>
      <p:sp>
        <p:nvSpPr>
          <p:cNvPr id="3" name="Content Placeholder 2"/>
          <p:cNvSpPr>
            <a:spLocks noGrp="1"/>
          </p:cNvSpPr>
          <p:nvPr>
            <p:ph idx="1"/>
          </p:nvPr>
        </p:nvSpPr>
        <p:spPr/>
        <p:txBody>
          <a:bodyPr>
            <a:normAutofit fontScale="92500"/>
          </a:bodyPr>
          <a:lstStyle/>
          <a:p>
            <a:r>
              <a:rPr lang="en-US" sz="3200" dirty="0">
                <a:latin typeface="Times New Roman" panose="02020603050405020304" pitchFamily="18" charset="0"/>
                <a:cs typeface="Times New Roman" panose="02020603050405020304" pitchFamily="18" charset="0"/>
              </a:rPr>
              <a:t>Given their wealth and notoriety, one would expect celebrities to have comprehensive estate planning documents in place.</a:t>
            </a:r>
          </a:p>
          <a:p>
            <a:r>
              <a:rPr lang="en-US" sz="3200" dirty="0">
                <a:latin typeface="Times New Roman" panose="02020603050405020304" pitchFamily="18" charset="0"/>
                <a:cs typeface="Times New Roman" panose="02020603050405020304" pitchFamily="18" charset="0"/>
              </a:rPr>
              <a:t>However, turns out they have more in common with the public when it comes to estate planning, and often, don’t have appropriate documents, if they have any at all, in place.</a:t>
            </a:r>
          </a:p>
        </p:txBody>
      </p:sp>
    </p:spTree>
    <p:extLst>
      <p:ext uri="{BB962C8B-B14F-4D97-AF65-F5344CB8AC3E}">
        <p14:creationId xmlns:p14="http://schemas.microsoft.com/office/powerpoint/2010/main" val="31313899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Philip Seymour Hoffman</a:t>
            </a:r>
          </a:p>
        </p:txBody>
      </p:sp>
      <p:sp>
        <p:nvSpPr>
          <p:cNvPr id="3" name="Content Placeholder 2"/>
          <p:cNvSpPr>
            <a:spLocks noGrp="1"/>
          </p:cNvSpPr>
          <p:nvPr>
            <p:ph idx="1"/>
          </p:nvPr>
        </p:nvSpPr>
        <p:spPr/>
        <p:txBody>
          <a:bodyPr>
            <a:normAutofit/>
          </a:bodyPr>
          <a:lstStyle/>
          <a:p>
            <a:r>
              <a:rPr lang="en-US" sz="3200" dirty="0">
                <a:latin typeface="Times New Roman" panose="02020603050405020304" pitchFamily="18" charset="0"/>
                <a:cs typeface="Times New Roman" panose="02020603050405020304" pitchFamily="18" charset="0"/>
              </a:rPr>
              <a:t>With an estate worth upwards of $35 million, his estate plan should have included tax liability planning</a:t>
            </a:r>
          </a:p>
          <a:p>
            <a:r>
              <a:rPr lang="en-US" sz="3200" dirty="0">
                <a:latin typeface="Times New Roman" panose="02020603050405020304" pitchFamily="18" charset="0"/>
                <a:cs typeface="Times New Roman" panose="02020603050405020304" pitchFamily="18" charset="0"/>
              </a:rPr>
              <a:t>Estate and gift taxes</a:t>
            </a:r>
          </a:p>
          <a:p>
            <a:pPr lvl="1"/>
            <a:r>
              <a:rPr lang="en-US" sz="3000" dirty="0">
                <a:latin typeface="Times New Roman" panose="02020603050405020304" pitchFamily="18" charset="0"/>
                <a:cs typeface="Times New Roman" panose="02020603050405020304" pitchFamily="18" charset="0"/>
              </a:rPr>
              <a:t>$11,580,000 Individual estate and gift tax exemption</a:t>
            </a:r>
          </a:p>
          <a:p>
            <a:pPr lvl="1"/>
            <a:r>
              <a:rPr lang="en-US" sz="3000" dirty="0">
                <a:latin typeface="Times New Roman" panose="02020603050405020304" pitchFamily="18" charset="0"/>
                <a:cs typeface="Times New Roman" panose="02020603050405020304" pitchFamily="18" charset="0"/>
              </a:rPr>
              <a:t>Any amount over is taxed at a rate of 40%</a:t>
            </a:r>
          </a:p>
          <a:p>
            <a:pPr lvl="1"/>
            <a:r>
              <a:rPr lang="en-US" sz="3000" dirty="0">
                <a:latin typeface="Times New Roman" panose="02020603050405020304" pitchFamily="18" charset="0"/>
                <a:cs typeface="Times New Roman" panose="02020603050405020304" pitchFamily="18" charset="0"/>
              </a:rPr>
              <a:t>Unlimited marital deduction</a:t>
            </a:r>
          </a:p>
        </p:txBody>
      </p:sp>
    </p:spTree>
    <p:extLst>
      <p:ext uri="{BB962C8B-B14F-4D97-AF65-F5344CB8AC3E}">
        <p14:creationId xmlns:p14="http://schemas.microsoft.com/office/powerpoint/2010/main" val="15962062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Philip Seymour Hoffman</a:t>
            </a:r>
          </a:p>
        </p:txBody>
      </p:sp>
      <p:sp>
        <p:nvSpPr>
          <p:cNvPr id="3" name="Content Placeholder 2"/>
          <p:cNvSpPr>
            <a:spLocks noGrp="1"/>
          </p:cNvSpPr>
          <p:nvPr>
            <p:ph idx="1"/>
          </p:nvPr>
        </p:nvSpPr>
        <p:spPr/>
        <p:txBody>
          <a:bodyPr>
            <a:normAutofit fontScale="92500" lnSpcReduction="10000"/>
          </a:bodyPr>
          <a:lstStyle/>
          <a:p>
            <a:pPr marL="0" indent="0" algn="ctr">
              <a:buNone/>
            </a:pPr>
            <a:r>
              <a:rPr lang="en-US" sz="3200" dirty="0">
                <a:latin typeface="Times New Roman" panose="02020603050405020304" pitchFamily="18" charset="0"/>
                <a:cs typeface="Times New Roman" panose="02020603050405020304" pitchFamily="18" charset="0"/>
              </a:rPr>
              <a:t>5. Plan for Taxes</a:t>
            </a:r>
          </a:p>
          <a:p>
            <a:r>
              <a:rPr lang="en-US" sz="3200" dirty="0">
                <a:latin typeface="Times New Roman" panose="02020603050405020304" pitchFamily="18" charset="0"/>
                <a:cs typeface="Times New Roman" panose="02020603050405020304" pitchFamily="18" charset="0"/>
              </a:rPr>
              <a:t>Use of credit shelter revocable trust planning</a:t>
            </a:r>
          </a:p>
          <a:p>
            <a:pPr lvl="1"/>
            <a:r>
              <a:rPr lang="en-US" sz="3000" dirty="0">
                <a:latin typeface="Times New Roman" panose="02020603050405020304" pitchFamily="18" charset="0"/>
                <a:cs typeface="Times New Roman" panose="02020603050405020304" pitchFamily="18" charset="0"/>
              </a:rPr>
              <a:t>Allows the exemption of the surviving spouse to be used as well as the unlimited marital deduction</a:t>
            </a:r>
          </a:p>
          <a:p>
            <a:pPr lvl="2"/>
            <a:r>
              <a:rPr lang="en-US" sz="2800" dirty="0">
                <a:latin typeface="Times New Roman" panose="02020603050405020304" pitchFamily="18" charset="0"/>
                <a:cs typeface="Times New Roman" panose="02020603050405020304" pitchFamily="18" charset="0"/>
              </a:rPr>
              <a:t>Must be married to claim marital deduction</a:t>
            </a:r>
          </a:p>
          <a:p>
            <a:r>
              <a:rPr lang="en-US" sz="3200" dirty="0">
                <a:latin typeface="Times New Roman" panose="02020603050405020304" pitchFamily="18" charset="0"/>
                <a:cs typeface="Times New Roman" panose="02020603050405020304" pitchFamily="18" charset="0"/>
              </a:rPr>
              <a:t>Irrevocable, dynastic trusts designed to move assets out of taxable estate	</a:t>
            </a:r>
          </a:p>
        </p:txBody>
      </p:sp>
    </p:spTree>
    <p:extLst>
      <p:ext uri="{BB962C8B-B14F-4D97-AF65-F5344CB8AC3E}">
        <p14:creationId xmlns:p14="http://schemas.microsoft.com/office/powerpoint/2010/main" val="24565876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James </a:t>
            </a:r>
            <a:r>
              <a:rPr lang="en-US" cap="none" dirty="0" err="1">
                <a:latin typeface="Times New Roman" panose="02020603050405020304" pitchFamily="18" charset="0"/>
                <a:cs typeface="Times New Roman" panose="02020603050405020304" pitchFamily="18" charset="0"/>
              </a:rPr>
              <a:t>Gandolfini</a:t>
            </a:r>
            <a:endParaRPr lang="en-US" cap="none"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r>
              <a:rPr lang="en-US" sz="3200" dirty="0">
                <a:latin typeface="Times New Roman" panose="02020603050405020304" pitchFamily="18" charset="0"/>
                <a:cs typeface="Times New Roman" panose="02020603050405020304" pitchFamily="18" charset="0"/>
              </a:rPr>
              <a:t>Tony Soprano, The Sopranos</a:t>
            </a:r>
          </a:p>
          <a:p>
            <a:r>
              <a:rPr lang="en-US" sz="3200" dirty="0">
                <a:latin typeface="Times New Roman" panose="02020603050405020304" pitchFamily="18" charset="0"/>
                <a:cs typeface="Times New Roman" panose="02020603050405020304" pitchFamily="18" charset="0"/>
              </a:rPr>
              <a:t>Died unexpectedly in 2013 of a heart attack while vacationing in Italy</a:t>
            </a:r>
          </a:p>
          <a:p>
            <a:r>
              <a:rPr lang="en-US" sz="3200" dirty="0">
                <a:latin typeface="Times New Roman" panose="02020603050405020304" pitchFamily="18" charset="0"/>
                <a:cs typeface="Times New Roman" panose="02020603050405020304" pitchFamily="18" charset="0"/>
              </a:rPr>
              <a:t>He had two children and was married at the time of his death</a:t>
            </a:r>
          </a:p>
          <a:p>
            <a:pPr lvl="1"/>
            <a:r>
              <a:rPr lang="en-US" sz="3000" dirty="0">
                <a:latin typeface="Times New Roman" panose="02020603050405020304" pitchFamily="18" charset="0"/>
                <a:cs typeface="Times New Roman" panose="02020603050405020304" pitchFamily="18" charset="0"/>
              </a:rPr>
              <a:t>His infant daughter was from his current relationship.  He also had a son from a previous relationship</a:t>
            </a: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Net worth estimated at $70 million, including property in Italy</a:t>
            </a:r>
          </a:p>
          <a:p>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54498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James </a:t>
            </a:r>
            <a:r>
              <a:rPr lang="en-US" cap="none" dirty="0" err="1">
                <a:latin typeface="Times New Roman" panose="02020603050405020304" pitchFamily="18" charset="0"/>
                <a:cs typeface="Times New Roman" panose="02020603050405020304" pitchFamily="18" charset="0"/>
              </a:rPr>
              <a:t>Gandolfini</a:t>
            </a:r>
            <a:endParaRPr lang="en-US" cap="none"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r>
              <a:rPr lang="en-US" sz="3200" dirty="0">
                <a:latin typeface="Times New Roman" panose="02020603050405020304" pitchFamily="18" charset="0"/>
                <a:cs typeface="Times New Roman" panose="02020603050405020304" pitchFamily="18" charset="0"/>
              </a:rPr>
              <a:t>He had a will which was signed in 2012</a:t>
            </a:r>
          </a:p>
          <a:p>
            <a:r>
              <a:rPr lang="en-US" sz="3200" dirty="0">
                <a:latin typeface="Times New Roman" panose="02020603050405020304" pitchFamily="18" charset="0"/>
                <a:cs typeface="Times New Roman" panose="02020603050405020304" pitchFamily="18" charset="0"/>
              </a:rPr>
              <a:t>It included numerous specific bequests to friends and then divided the estate between his two sisters, his wife, and his infant daughter</a:t>
            </a:r>
          </a:p>
          <a:p>
            <a:r>
              <a:rPr lang="en-US" sz="3200" dirty="0">
                <a:latin typeface="Times New Roman" panose="02020603050405020304" pitchFamily="18" charset="0"/>
                <a:cs typeface="Times New Roman" panose="02020603050405020304" pitchFamily="18" charset="0"/>
              </a:rPr>
              <a:t>He noted that he made other provisions for his teenage son Michael</a:t>
            </a:r>
          </a:p>
          <a:p>
            <a:pPr lvl="1"/>
            <a:r>
              <a:rPr lang="en-US" sz="2800" dirty="0">
                <a:latin typeface="Times New Roman" panose="02020603050405020304" pitchFamily="18" charset="0"/>
                <a:cs typeface="Times New Roman" panose="02020603050405020304" pitchFamily="18" charset="0"/>
              </a:rPr>
              <a:t>$7 million life insurance policy which was put in a trust</a:t>
            </a:r>
          </a:p>
          <a:p>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27649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James </a:t>
            </a:r>
            <a:r>
              <a:rPr lang="en-US" cap="none" dirty="0" err="1">
                <a:latin typeface="Times New Roman" panose="02020603050405020304" pitchFamily="18" charset="0"/>
                <a:cs typeface="Times New Roman" panose="02020603050405020304" pitchFamily="18" charset="0"/>
              </a:rPr>
              <a:t>Gandolfini</a:t>
            </a:r>
            <a:endParaRPr lang="en-US" cap="none"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51678" y="2279376"/>
            <a:ext cx="10178322" cy="3593591"/>
          </a:xfrm>
        </p:spPr>
        <p:txBody>
          <a:bodyPr>
            <a:normAutofit/>
          </a:bodyPr>
          <a:lstStyle/>
          <a:p>
            <a:r>
              <a:rPr lang="en-US" sz="3200" dirty="0">
                <a:latin typeface="Times New Roman" panose="02020603050405020304" pitchFamily="18" charset="0"/>
                <a:cs typeface="Times New Roman" panose="02020603050405020304" pitchFamily="18" charset="0"/>
              </a:rPr>
              <a:t>Foreign Property</a:t>
            </a:r>
          </a:p>
          <a:p>
            <a:pPr lvl="1"/>
            <a:r>
              <a:rPr lang="en-US" sz="3000" dirty="0">
                <a:latin typeface="Times New Roman" panose="02020603050405020304" pitchFamily="18" charset="0"/>
                <a:cs typeface="Times New Roman" panose="02020603050405020304" pitchFamily="18" charset="0"/>
              </a:rPr>
              <a:t>There was a provision in his U.S. will providing for the distribution of his Italian property to his two kids</a:t>
            </a:r>
          </a:p>
          <a:p>
            <a:pPr lvl="1"/>
            <a:r>
              <a:rPr lang="en-US" sz="3000" dirty="0">
                <a:latin typeface="Times New Roman" panose="02020603050405020304" pitchFamily="18" charset="0"/>
                <a:cs typeface="Times New Roman" panose="02020603050405020304" pitchFamily="18" charset="0"/>
              </a:rPr>
              <a:t>However, Italian inheritance laws dictate such disposition</a:t>
            </a:r>
          </a:p>
          <a:p>
            <a:pPr lvl="2"/>
            <a:r>
              <a:rPr lang="en-US" sz="2800" dirty="0">
                <a:latin typeface="Times New Roman" panose="02020603050405020304" pitchFamily="18" charset="0"/>
                <a:cs typeface="Times New Roman" panose="02020603050405020304" pitchFamily="18" charset="0"/>
              </a:rPr>
              <a:t>Children are automatically given half and his wife a quarter, meaning he only had the right to give away the last quarter</a:t>
            </a: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92976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James </a:t>
            </a:r>
            <a:r>
              <a:rPr lang="en-US" cap="none" dirty="0" err="1">
                <a:latin typeface="Times New Roman" panose="02020603050405020304" pitchFamily="18" charset="0"/>
                <a:cs typeface="Times New Roman" panose="02020603050405020304" pitchFamily="18" charset="0"/>
              </a:rPr>
              <a:t>Gandolfini</a:t>
            </a:r>
            <a:endParaRPr lang="en-US" cap="none"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51678" y="2279376"/>
            <a:ext cx="10178322" cy="3593591"/>
          </a:xfrm>
        </p:spPr>
        <p:txBody>
          <a:bodyPr>
            <a:normAutofit/>
          </a:bodyPr>
          <a:lstStyle/>
          <a:p>
            <a:pPr marL="0" indent="0" algn="ctr">
              <a:buNone/>
            </a:pPr>
            <a:r>
              <a:rPr lang="en-US" sz="3200" dirty="0">
                <a:latin typeface="Times New Roman" panose="02020603050405020304" pitchFamily="18" charset="0"/>
                <a:cs typeface="Times New Roman" panose="02020603050405020304" pitchFamily="18" charset="0"/>
              </a:rPr>
              <a:t>6. Plan for Foreign Property and </a:t>
            </a:r>
          </a:p>
          <a:p>
            <a:pPr marL="0" indent="0" algn="ctr">
              <a:buNone/>
            </a:pPr>
            <a:r>
              <a:rPr lang="en-US" sz="3200" dirty="0">
                <a:latin typeface="Times New Roman" panose="02020603050405020304" pitchFamily="18" charset="0"/>
                <a:cs typeface="Times New Roman" panose="02020603050405020304" pitchFamily="18" charset="0"/>
              </a:rPr>
              <a:t>Know the Local Laws.</a:t>
            </a:r>
          </a:p>
          <a:p>
            <a:pPr marL="0" indent="0">
              <a:buNone/>
            </a:pPr>
            <a:r>
              <a:rPr lang="en-US" sz="3200" dirty="0">
                <a:latin typeface="Times New Roman" panose="02020603050405020304" pitchFamily="18" charset="0"/>
                <a:cs typeface="Times New Roman" panose="02020603050405020304" pitchFamily="18" charset="0"/>
              </a:rPr>
              <a:t>Despite the intention to give the whole property to his children, his wishes can not be fulfilled due to Italy’s inheritance laws.  </a:t>
            </a:r>
          </a:p>
        </p:txBody>
      </p:sp>
    </p:spTree>
    <p:extLst>
      <p:ext uri="{BB962C8B-B14F-4D97-AF65-F5344CB8AC3E}">
        <p14:creationId xmlns:p14="http://schemas.microsoft.com/office/powerpoint/2010/main" val="294129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Whitney Houston</a:t>
            </a:r>
          </a:p>
        </p:txBody>
      </p:sp>
      <p:sp>
        <p:nvSpPr>
          <p:cNvPr id="3" name="Content Placeholder 2"/>
          <p:cNvSpPr>
            <a:spLocks noGrp="1"/>
          </p:cNvSpPr>
          <p:nvPr>
            <p:ph idx="1"/>
          </p:nvPr>
        </p:nvSpPr>
        <p:spPr>
          <a:xfrm>
            <a:off x="1251678" y="2279376"/>
            <a:ext cx="10178322" cy="3593591"/>
          </a:xfrm>
        </p:spPr>
        <p:txBody>
          <a:bodyPr>
            <a:normAutofit/>
          </a:bodyPr>
          <a:lstStyle/>
          <a:p>
            <a:r>
              <a:rPr lang="en-US" sz="3200" dirty="0">
                <a:latin typeface="Times New Roman" panose="02020603050405020304" pitchFamily="18" charset="0"/>
                <a:cs typeface="Times New Roman" panose="02020603050405020304" pitchFamily="18" charset="0"/>
              </a:rPr>
              <a:t>Iconic Pop Star</a:t>
            </a:r>
          </a:p>
          <a:p>
            <a:r>
              <a:rPr lang="en-US" sz="3200" dirty="0">
                <a:latin typeface="Times New Roman" panose="02020603050405020304" pitchFamily="18" charset="0"/>
                <a:cs typeface="Times New Roman" panose="02020603050405020304" pitchFamily="18" charset="0"/>
              </a:rPr>
              <a:t>Downed in 2012 in a bathtub</a:t>
            </a:r>
          </a:p>
          <a:p>
            <a:r>
              <a:rPr lang="en-US" sz="3200" dirty="0">
                <a:latin typeface="Times New Roman" panose="02020603050405020304" pitchFamily="18" charset="0"/>
                <a:cs typeface="Times New Roman" panose="02020603050405020304" pitchFamily="18" charset="0"/>
              </a:rPr>
              <a:t>Divorced from Bobby Brown and had one child, Bobbi Kristina</a:t>
            </a:r>
          </a:p>
          <a:p>
            <a:r>
              <a:rPr lang="en-US" sz="3200" dirty="0">
                <a:latin typeface="Times New Roman" panose="02020603050405020304" pitchFamily="18" charset="0"/>
                <a:cs typeface="Times New Roman" panose="02020603050405020304" pitchFamily="18" charset="0"/>
              </a:rPr>
              <a:t>Had a will from 1993, the year before her daughter’s birth</a:t>
            </a:r>
          </a:p>
        </p:txBody>
      </p:sp>
    </p:spTree>
    <p:extLst>
      <p:ext uri="{BB962C8B-B14F-4D97-AF65-F5344CB8AC3E}">
        <p14:creationId xmlns:p14="http://schemas.microsoft.com/office/powerpoint/2010/main" val="12870678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Whitney Houston</a:t>
            </a:r>
          </a:p>
        </p:txBody>
      </p:sp>
      <p:sp>
        <p:nvSpPr>
          <p:cNvPr id="3" name="Content Placeholder 2"/>
          <p:cNvSpPr>
            <a:spLocks noGrp="1"/>
          </p:cNvSpPr>
          <p:nvPr>
            <p:ph idx="1"/>
          </p:nvPr>
        </p:nvSpPr>
        <p:spPr>
          <a:xfrm>
            <a:off x="1251678" y="2279376"/>
            <a:ext cx="10178322" cy="3593591"/>
          </a:xfrm>
        </p:spPr>
        <p:txBody>
          <a:bodyPr>
            <a:normAutofit/>
          </a:bodyPr>
          <a:lstStyle/>
          <a:p>
            <a:r>
              <a:rPr lang="en-US" sz="3200" dirty="0">
                <a:latin typeface="Times New Roman" panose="02020603050405020304" pitchFamily="18" charset="0"/>
                <a:cs typeface="Times New Roman" panose="02020603050405020304" pitchFamily="18" charset="0"/>
              </a:rPr>
              <a:t>Will provided for his daughter to receive 10% of her estate upon reaching age 18 and the balance upon reaching age 21</a:t>
            </a:r>
          </a:p>
          <a:p>
            <a:r>
              <a:rPr lang="en-US" sz="3200" dirty="0">
                <a:latin typeface="Times New Roman" panose="02020603050405020304" pitchFamily="18" charset="0"/>
                <a:cs typeface="Times New Roman" panose="02020603050405020304" pitchFamily="18" charset="0"/>
              </a:rPr>
              <a:t>Given her net worth, that amounted to millions of dollars falling into the hands of a teenager</a:t>
            </a:r>
          </a:p>
          <a:p>
            <a:r>
              <a:rPr lang="en-US" sz="3200" dirty="0">
                <a:latin typeface="Times New Roman" panose="02020603050405020304" pitchFamily="18" charset="0"/>
                <a:cs typeface="Times New Roman" panose="02020603050405020304" pitchFamily="18" charset="0"/>
              </a:rPr>
              <a:t>Unfortunately, Bobbi Kristina only received the first payout, as she passed away in 2015</a:t>
            </a:r>
          </a:p>
        </p:txBody>
      </p:sp>
    </p:spTree>
    <p:extLst>
      <p:ext uri="{BB962C8B-B14F-4D97-AF65-F5344CB8AC3E}">
        <p14:creationId xmlns:p14="http://schemas.microsoft.com/office/powerpoint/2010/main" val="32495176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Whitney Houston</a:t>
            </a:r>
          </a:p>
        </p:txBody>
      </p:sp>
      <p:sp>
        <p:nvSpPr>
          <p:cNvPr id="3" name="Content Placeholder 2"/>
          <p:cNvSpPr>
            <a:spLocks noGrp="1"/>
          </p:cNvSpPr>
          <p:nvPr>
            <p:ph idx="1"/>
          </p:nvPr>
        </p:nvSpPr>
        <p:spPr>
          <a:xfrm>
            <a:off x="1251678" y="2279376"/>
            <a:ext cx="10178322" cy="3593591"/>
          </a:xfrm>
        </p:spPr>
        <p:txBody>
          <a:bodyPr>
            <a:normAutofit/>
          </a:bodyPr>
          <a:lstStyle/>
          <a:p>
            <a:pPr marL="0" indent="0" algn="ctr">
              <a:buNone/>
            </a:pPr>
            <a:r>
              <a:rPr lang="en-US" sz="3200" dirty="0">
                <a:latin typeface="Times New Roman" panose="02020603050405020304" pitchFamily="18" charset="0"/>
                <a:cs typeface="Times New Roman" panose="02020603050405020304" pitchFamily="18" charset="0"/>
              </a:rPr>
              <a:t>7. Plan for Distributions to Young Beneficiaries</a:t>
            </a:r>
          </a:p>
          <a:p>
            <a:pPr marL="0" indent="0">
              <a:buNone/>
            </a:pPr>
            <a:r>
              <a:rPr lang="en-US" sz="3200" dirty="0">
                <a:latin typeface="Times New Roman" panose="02020603050405020304" pitchFamily="18" charset="0"/>
                <a:cs typeface="Times New Roman" panose="02020603050405020304" pitchFamily="18" charset="0"/>
              </a:rPr>
              <a:t>Receiving outright distributions at 18 or 21 is not advised given the maturity level of most individuals at that age.  Consider, instead, providing for staggered distributions at 25, 30 and 35, for example.  This provides some control and protection over the assets as the beneficiaries mature.</a:t>
            </a:r>
          </a:p>
        </p:txBody>
      </p:sp>
    </p:spTree>
    <p:extLst>
      <p:ext uri="{BB962C8B-B14F-4D97-AF65-F5344CB8AC3E}">
        <p14:creationId xmlns:p14="http://schemas.microsoft.com/office/powerpoint/2010/main" val="37678695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Casey </a:t>
            </a:r>
            <a:r>
              <a:rPr lang="en-US" cap="none" dirty="0" err="1">
                <a:latin typeface="Times New Roman" panose="02020603050405020304" pitchFamily="18" charset="0"/>
                <a:cs typeface="Times New Roman" panose="02020603050405020304" pitchFamily="18" charset="0"/>
              </a:rPr>
              <a:t>Kasem</a:t>
            </a:r>
            <a:endParaRPr lang="en-US" cap="none"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51678" y="2279376"/>
            <a:ext cx="10178322" cy="3593591"/>
          </a:xfrm>
        </p:spPr>
        <p:txBody>
          <a:bodyPr>
            <a:normAutofit/>
          </a:bodyPr>
          <a:lstStyle/>
          <a:p>
            <a:r>
              <a:rPr lang="en-US" sz="3200" dirty="0">
                <a:latin typeface="Times New Roman" panose="02020603050405020304" pitchFamily="18" charset="0"/>
                <a:cs typeface="Times New Roman" panose="02020603050405020304" pitchFamily="18" charset="0"/>
              </a:rPr>
              <a:t>Radio DJ and personality</a:t>
            </a:r>
          </a:p>
          <a:p>
            <a:r>
              <a:rPr lang="en-US" sz="3200" dirty="0">
                <a:latin typeface="Times New Roman" panose="02020603050405020304" pitchFamily="18" charset="0"/>
                <a:cs typeface="Times New Roman" panose="02020603050405020304" pitchFamily="18" charset="0"/>
              </a:rPr>
              <a:t>Diagnosed with Lewy Body Dementia in 2007 and died in 2014</a:t>
            </a:r>
          </a:p>
          <a:p>
            <a:r>
              <a:rPr lang="en-US" sz="3200" dirty="0">
                <a:latin typeface="Times New Roman" panose="02020603050405020304" pitchFamily="18" charset="0"/>
                <a:cs typeface="Times New Roman" panose="02020603050405020304" pitchFamily="18" charset="0"/>
              </a:rPr>
              <a:t>Had 3 children from a previous relationship and one child with his second wife, to whom he was married at the time of his death</a:t>
            </a:r>
          </a:p>
        </p:txBody>
      </p:sp>
    </p:spTree>
    <p:extLst>
      <p:ext uri="{BB962C8B-B14F-4D97-AF65-F5344CB8AC3E}">
        <p14:creationId xmlns:p14="http://schemas.microsoft.com/office/powerpoint/2010/main" val="1421178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A7F1D-5BA7-4A99-8F9B-C14F1060E77C}"/>
              </a:ext>
            </a:extLst>
          </p:cNvPr>
          <p:cNvSpPr>
            <a:spLocks noGrp="1"/>
          </p:cNvSpPr>
          <p:nvPr>
            <p:ph type="title"/>
          </p:nvPr>
        </p:nvSpPr>
        <p:spPr>
          <a:xfrm>
            <a:off x="1251678" y="482746"/>
            <a:ext cx="10178322" cy="1492132"/>
          </a:xfrm>
        </p:spPr>
        <p:txBody>
          <a:bodyPr/>
          <a:lstStyle/>
          <a:p>
            <a:pPr algn="ctr"/>
            <a:r>
              <a:rPr lang="en-US" cap="none" dirty="0">
                <a:latin typeface="Times New Roman" panose="02020603050405020304" pitchFamily="18" charset="0"/>
                <a:cs typeface="Times New Roman" panose="02020603050405020304" pitchFamily="18" charset="0"/>
              </a:rPr>
              <a:t>Celebrities We Won’t Discuss…</a:t>
            </a:r>
            <a:endParaRPr lang="en-US" dirty="0"/>
          </a:p>
        </p:txBody>
      </p:sp>
      <p:sp>
        <p:nvSpPr>
          <p:cNvPr id="3" name="Content Placeholder 2">
            <a:extLst>
              <a:ext uri="{FF2B5EF4-FFF2-40B4-BE49-F238E27FC236}">
                <a16:creationId xmlns:a16="http://schemas.microsoft.com/office/drawing/2014/main" id="{5EE25BAE-E707-49E8-8DF3-0843746D2C8D}"/>
              </a:ext>
            </a:extLst>
          </p:cNvPr>
          <p:cNvSpPr>
            <a:spLocks noGrp="1"/>
          </p:cNvSpPr>
          <p:nvPr>
            <p:ph idx="1"/>
          </p:nvPr>
        </p:nvSpPr>
        <p:spPr>
          <a:xfrm>
            <a:off x="1251678" y="1632204"/>
            <a:ext cx="10178322" cy="3921103"/>
          </a:xfrm>
        </p:spPr>
        <p:txBody>
          <a:bodyPr>
            <a:normAutofit/>
          </a:bodyPr>
          <a:lstStyle/>
          <a:p>
            <a:r>
              <a:rPr lang="en-US" sz="2000" b="1" dirty="0">
                <a:latin typeface="Times New Roman" panose="02020603050405020304" pitchFamily="18" charset="0"/>
                <a:cs typeface="Times New Roman" panose="02020603050405020304" pitchFamily="18" charset="0"/>
              </a:rPr>
              <a:t>Kurt Cobain </a:t>
            </a:r>
            <a:r>
              <a:rPr lang="en-US" sz="2000" dirty="0">
                <a:latin typeface="Times New Roman" panose="02020603050405020304" pitchFamily="18" charset="0"/>
                <a:cs typeface="Times New Roman" panose="02020603050405020304" pitchFamily="18" charset="0"/>
              </a:rPr>
              <a:t>– Daughter Frances inherited his one-of-a-kind guitar, only to give it away as part of a divorce settlement.  The guitar was later auctioned for $7 million.</a:t>
            </a:r>
          </a:p>
          <a:p>
            <a:r>
              <a:rPr lang="en-US" sz="2000" b="1" dirty="0">
                <a:latin typeface="Times New Roman" panose="02020603050405020304" pitchFamily="18" charset="0"/>
                <a:cs typeface="Times New Roman" panose="02020603050405020304" pitchFamily="18" charset="0"/>
              </a:rPr>
              <a:t>Aretha Franklin </a:t>
            </a:r>
            <a:r>
              <a:rPr lang="en-US" sz="2000" dirty="0">
                <a:latin typeface="Times New Roman" panose="02020603050405020304" pitchFamily="18" charset="0"/>
                <a:cs typeface="Times New Roman" panose="02020603050405020304" pitchFamily="18" charset="0"/>
              </a:rPr>
              <a:t>– After her passing, over $</a:t>
            </a:r>
            <a:r>
              <a:rPr lang="en-US" sz="2000">
                <a:latin typeface="Times New Roman" panose="02020603050405020304" pitchFamily="18" charset="0"/>
                <a:cs typeface="Times New Roman" panose="02020603050405020304" pitchFamily="18" charset="0"/>
              </a:rPr>
              <a:t>1 </a:t>
            </a:r>
            <a:r>
              <a:rPr lang="en-US">
                <a:latin typeface="Times New Roman" panose="02020603050405020304" pitchFamily="18" charset="0"/>
                <a:cs typeface="Times New Roman" panose="02020603050405020304" pitchFamily="18" charset="0"/>
              </a:rPr>
              <a:t>million</a:t>
            </a:r>
            <a:r>
              <a:rPr lang="en-US" sz="200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in uncashed checks found in her house, plus cash stuffed in couch cushions and other hiding places. </a:t>
            </a:r>
          </a:p>
          <a:p>
            <a:r>
              <a:rPr lang="en-US" sz="2000" b="1" dirty="0">
                <a:latin typeface="Times New Roman" panose="02020603050405020304" pitchFamily="18" charset="0"/>
                <a:cs typeface="Times New Roman" panose="02020603050405020304" pitchFamily="18" charset="0"/>
              </a:rPr>
              <a:t>Sumner Redstone </a:t>
            </a:r>
            <a:r>
              <a:rPr lang="en-US" sz="2000" dirty="0">
                <a:latin typeface="Times New Roman" panose="02020603050405020304" pitchFamily="18" charset="0"/>
                <a:cs typeface="Times New Roman" panose="02020603050405020304" pitchFamily="18" charset="0"/>
              </a:rPr>
              <a:t>– Notorious for “do it yourself” revisions to his trust which resulted in more than 40 amendments, leading to family infighting and allegations of incapacity, elder abuse, etc.</a:t>
            </a:r>
          </a:p>
          <a:p>
            <a:r>
              <a:rPr lang="en-US" sz="2000" b="1" dirty="0">
                <a:latin typeface="Times New Roman" panose="02020603050405020304" pitchFamily="18" charset="0"/>
                <a:cs typeface="Times New Roman" panose="02020603050405020304" pitchFamily="18" charset="0"/>
              </a:rPr>
              <a:t>Stan Lee</a:t>
            </a:r>
            <a:r>
              <a:rPr lang="en-US" b="1" dirty="0">
                <a:latin typeface="Times New Roman" panose="02020603050405020304" pitchFamily="18" charset="0"/>
                <a:cs typeface="Times New Roman" panose="02020603050405020304" pitchFamily="18" charset="0"/>
              </a:rPr>
              <a:t> – </a:t>
            </a:r>
            <a:r>
              <a:rPr lang="en-US" dirty="0">
                <a:latin typeface="Times New Roman" panose="02020603050405020304" pitchFamily="18" charset="0"/>
                <a:cs typeface="Times New Roman" panose="02020603050405020304" pitchFamily="18" charset="0"/>
              </a:rPr>
              <a:t>Did not have proper incapacity planning in place; family was forced to seek TRO against business manager who was charged with extortion and elder abuse.</a:t>
            </a:r>
            <a:endParaRPr lang="en-US" sz="2000"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Tom Petty – </a:t>
            </a:r>
            <a:r>
              <a:rPr lang="en-US" sz="2000" dirty="0">
                <a:latin typeface="Times New Roman" panose="02020603050405020304" pitchFamily="18" charset="0"/>
                <a:cs typeface="Times New Roman" panose="02020603050405020304" pitchFamily="18" charset="0"/>
              </a:rPr>
              <a:t>Died suddenly in 2018 without proper planning to control business interests and future musical releases; widow and daughters from previous marriage litigated in probate court.</a:t>
            </a:r>
            <a:endParaRPr lang="en-US" sz="2000" b="1" dirty="0">
              <a:latin typeface="Times New Roman" panose="02020603050405020304" pitchFamily="18" charset="0"/>
              <a:cs typeface="Times New Roman" panose="02020603050405020304" pitchFamily="18" charset="0"/>
            </a:endParaRPr>
          </a:p>
          <a:p>
            <a:pPr marL="0" indent="0">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46483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Casey </a:t>
            </a:r>
            <a:r>
              <a:rPr lang="en-US" cap="none" dirty="0" err="1">
                <a:latin typeface="Times New Roman" panose="02020603050405020304" pitchFamily="18" charset="0"/>
                <a:cs typeface="Times New Roman" panose="02020603050405020304" pitchFamily="18" charset="0"/>
              </a:rPr>
              <a:t>Kasem</a:t>
            </a:r>
            <a:endParaRPr lang="en-US" cap="none"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51678" y="2279376"/>
            <a:ext cx="10178322" cy="3593591"/>
          </a:xfrm>
        </p:spPr>
        <p:txBody>
          <a:bodyPr>
            <a:normAutofit fontScale="92500" lnSpcReduction="10000"/>
          </a:bodyPr>
          <a:lstStyle/>
          <a:p>
            <a:r>
              <a:rPr lang="en-US" sz="3200" dirty="0">
                <a:latin typeface="Times New Roman" panose="02020603050405020304" pitchFamily="18" charset="0"/>
                <a:cs typeface="Times New Roman" panose="02020603050405020304" pitchFamily="18" charset="0"/>
              </a:rPr>
              <a:t>Bitter relationship between the children from his first marriage and his second wife</a:t>
            </a:r>
          </a:p>
          <a:p>
            <a:r>
              <a:rPr lang="en-US" sz="3200" dirty="0">
                <a:latin typeface="Times New Roman" panose="02020603050405020304" pitchFamily="18" charset="0"/>
                <a:cs typeface="Times New Roman" panose="02020603050405020304" pitchFamily="18" charset="0"/>
              </a:rPr>
              <a:t>These strained family relationships led to fighting towards the end of his life and following his death</a:t>
            </a:r>
          </a:p>
          <a:p>
            <a:pPr lvl="1"/>
            <a:r>
              <a:rPr lang="en-US" sz="3000" dirty="0">
                <a:latin typeface="Times New Roman" panose="02020603050405020304" pitchFamily="18" charset="0"/>
                <a:cs typeface="Times New Roman" panose="02020603050405020304" pitchFamily="18" charset="0"/>
              </a:rPr>
              <a:t>Family fought over dueling </a:t>
            </a:r>
            <a:r>
              <a:rPr lang="en-US" sz="3000" dirty="0" err="1">
                <a:latin typeface="Times New Roman" panose="02020603050405020304" pitchFamily="18" charset="0"/>
                <a:cs typeface="Times New Roman" panose="02020603050405020304" pitchFamily="18" charset="0"/>
              </a:rPr>
              <a:t>HCPOAs</a:t>
            </a:r>
            <a:r>
              <a:rPr lang="en-US" sz="3000" dirty="0">
                <a:latin typeface="Times New Roman" panose="02020603050405020304" pitchFamily="18" charset="0"/>
                <a:cs typeface="Times New Roman" panose="02020603050405020304" pitchFamily="18" charset="0"/>
              </a:rPr>
              <a:t> and his end of life wishes</a:t>
            </a:r>
          </a:p>
          <a:p>
            <a:pPr lvl="1"/>
            <a:r>
              <a:rPr lang="en-US" sz="3000" dirty="0">
                <a:latin typeface="Times New Roman" panose="02020603050405020304" pitchFamily="18" charset="0"/>
                <a:cs typeface="Times New Roman" panose="02020603050405020304" pitchFamily="18" charset="0"/>
              </a:rPr>
              <a:t>Also fought over the disposition of his body </a:t>
            </a:r>
          </a:p>
          <a:p>
            <a:pPr lvl="1"/>
            <a:r>
              <a:rPr lang="en-US" sz="3000" dirty="0">
                <a:latin typeface="Times New Roman" panose="02020603050405020304" pitchFamily="18" charset="0"/>
                <a:cs typeface="Times New Roman" panose="02020603050405020304" pitchFamily="18" charset="0"/>
              </a:rPr>
              <a:t>Allegations of elder abuse soon followed</a:t>
            </a:r>
          </a:p>
        </p:txBody>
      </p:sp>
    </p:spTree>
    <p:extLst>
      <p:ext uri="{BB962C8B-B14F-4D97-AF65-F5344CB8AC3E}">
        <p14:creationId xmlns:p14="http://schemas.microsoft.com/office/powerpoint/2010/main" val="5682298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Casey </a:t>
            </a:r>
            <a:r>
              <a:rPr lang="en-US" cap="none" dirty="0" err="1">
                <a:latin typeface="Times New Roman" panose="02020603050405020304" pitchFamily="18" charset="0"/>
                <a:cs typeface="Times New Roman" panose="02020603050405020304" pitchFamily="18" charset="0"/>
              </a:rPr>
              <a:t>Kasem</a:t>
            </a:r>
            <a:endParaRPr lang="en-US" cap="none"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51678" y="2279376"/>
            <a:ext cx="10178322" cy="3593591"/>
          </a:xfrm>
        </p:spPr>
        <p:txBody>
          <a:bodyPr>
            <a:normAutofit/>
          </a:bodyPr>
          <a:lstStyle/>
          <a:p>
            <a:pPr marL="0" indent="0" algn="ctr">
              <a:buNone/>
            </a:pPr>
            <a:r>
              <a:rPr lang="en-US" sz="3200" dirty="0">
                <a:latin typeface="Times New Roman" panose="02020603050405020304" pitchFamily="18" charset="0"/>
                <a:cs typeface="Times New Roman" panose="02020603050405020304" pitchFamily="18" charset="0"/>
              </a:rPr>
              <a:t>8. Plan for Incapacity </a:t>
            </a:r>
          </a:p>
          <a:p>
            <a:pPr marL="0" indent="0">
              <a:buNone/>
            </a:pPr>
            <a:r>
              <a:rPr lang="en-US" sz="3200" dirty="0">
                <a:latin typeface="Times New Roman" panose="02020603050405020304" pitchFamily="18" charset="0"/>
                <a:cs typeface="Times New Roman" panose="02020603050405020304" pitchFamily="18" charset="0"/>
              </a:rPr>
              <a:t>Every individual over the age of 18 should have </a:t>
            </a:r>
            <a:r>
              <a:rPr lang="en-US" sz="3200" dirty="0" err="1">
                <a:latin typeface="Times New Roman" panose="02020603050405020304" pitchFamily="18" charset="0"/>
                <a:cs typeface="Times New Roman" panose="02020603050405020304" pitchFamily="18" charset="0"/>
              </a:rPr>
              <a:t>POAs</a:t>
            </a:r>
            <a:r>
              <a:rPr lang="en-US" sz="3200" dirty="0">
                <a:latin typeface="Times New Roman" panose="02020603050405020304" pitchFamily="18" charset="0"/>
                <a:cs typeface="Times New Roman" panose="02020603050405020304" pitchFamily="18" charset="0"/>
              </a:rPr>
              <a:t> in place. Once in place, monitor and update throughout your lifetime.  Absent these documents, a guardianship proceeding will be necessary.  </a:t>
            </a:r>
          </a:p>
          <a:p>
            <a:pPr marL="0" indent="0">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0033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Anna Nicole Smith &amp; </a:t>
            </a:r>
            <a:br>
              <a:rPr lang="en-US" cap="none" dirty="0">
                <a:latin typeface="Times New Roman" panose="02020603050405020304" pitchFamily="18" charset="0"/>
                <a:cs typeface="Times New Roman" panose="02020603050405020304" pitchFamily="18" charset="0"/>
              </a:rPr>
            </a:br>
            <a:r>
              <a:rPr lang="en-US" cap="none" dirty="0">
                <a:latin typeface="Times New Roman" panose="02020603050405020304" pitchFamily="18" charset="0"/>
                <a:cs typeface="Times New Roman" panose="02020603050405020304" pitchFamily="18" charset="0"/>
              </a:rPr>
              <a:t>J. Howard Marshall</a:t>
            </a:r>
          </a:p>
        </p:txBody>
      </p:sp>
      <p:sp>
        <p:nvSpPr>
          <p:cNvPr id="3" name="Content Placeholder 2"/>
          <p:cNvSpPr>
            <a:spLocks noGrp="1"/>
          </p:cNvSpPr>
          <p:nvPr>
            <p:ph idx="1"/>
          </p:nvPr>
        </p:nvSpPr>
        <p:spPr>
          <a:xfrm>
            <a:off x="1251678" y="2279376"/>
            <a:ext cx="10178322" cy="3593591"/>
          </a:xfrm>
        </p:spPr>
        <p:txBody>
          <a:bodyPr>
            <a:normAutofit fontScale="85000" lnSpcReduction="10000"/>
          </a:bodyPr>
          <a:lstStyle/>
          <a:p>
            <a:r>
              <a:rPr lang="en-US" sz="3200" dirty="0">
                <a:latin typeface="Times New Roman" panose="02020603050405020304" pitchFamily="18" charset="0"/>
                <a:cs typeface="Times New Roman" panose="02020603050405020304" pitchFamily="18" charset="0"/>
              </a:rPr>
              <a:t>Anna Nicole Smith (a former playboy model) married J. Howard Marshall (an oil tycoon and her senior by 63 years)</a:t>
            </a:r>
          </a:p>
          <a:p>
            <a:r>
              <a:rPr lang="en-US" sz="3200" dirty="0">
                <a:latin typeface="Times New Roman" panose="02020603050405020304" pitchFamily="18" charset="0"/>
                <a:cs typeface="Times New Roman" panose="02020603050405020304" pitchFamily="18" charset="0"/>
              </a:rPr>
              <a:t>Fourteen months into the marriage, J. Howard Marshall died in 1995</a:t>
            </a:r>
          </a:p>
          <a:p>
            <a:r>
              <a:rPr lang="en-US" sz="3200" dirty="0">
                <a:latin typeface="Times New Roman" panose="02020603050405020304" pitchFamily="18" charset="0"/>
                <a:cs typeface="Times New Roman" panose="02020603050405020304" pitchFamily="18" charset="0"/>
              </a:rPr>
              <a:t>Anna Nicole was not named as a beneficiary in his will</a:t>
            </a:r>
          </a:p>
          <a:p>
            <a:r>
              <a:rPr lang="en-US" sz="3200" dirty="0">
                <a:latin typeface="Times New Roman" panose="02020603050405020304" pitchFamily="18" charset="0"/>
                <a:cs typeface="Times New Roman" panose="02020603050405020304" pitchFamily="18" charset="0"/>
              </a:rPr>
              <a:t>She sued alleging that he intended to provide for her</a:t>
            </a:r>
          </a:p>
          <a:p>
            <a:r>
              <a:rPr lang="en-US" sz="3200" dirty="0">
                <a:latin typeface="Times New Roman" panose="02020603050405020304" pitchFamily="18" charset="0"/>
                <a:cs typeface="Times New Roman" panose="02020603050405020304" pitchFamily="18" charset="0"/>
              </a:rPr>
              <a:t>She died in 2007 while the litigation was pending, leaving behind a 5 month old daughter, </a:t>
            </a:r>
            <a:r>
              <a:rPr lang="en-US" sz="3200" dirty="0" err="1">
                <a:latin typeface="Times New Roman" panose="02020603050405020304" pitchFamily="18" charset="0"/>
                <a:cs typeface="Times New Roman" panose="02020603050405020304" pitchFamily="18" charset="0"/>
              </a:rPr>
              <a:t>Danielyn</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11495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Anna Nicole Smith &amp; </a:t>
            </a:r>
            <a:br>
              <a:rPr lang="en-US" cap="none" dirty="0">
                <a:latin typeface="Times New Roman" panose="02020603050405020304" pitchFamily="18" charset="0"/>
                <a:cs typeface="Times New Roman" panose="02020603050405020304" pitchFamily="18" charset="0"/>
              </a:rPr>
            </a:br>
            <a:r>
              <a:rPr lang="en-US" cap="none" dirty="0">
                <a:latin typeface="Times New Roman" panose="02020603050405020304" pitchFamily="18" charset="0"/>
                <a:cs typeface="Times New Roman" panose="02020603050405020304" pitchFamily="18" charset="0"/>
              </a:rPr>
              <a:t>J. Howard Marshall</a:t>
            </a:r>
          </a:p>
        </p:txBody>
      </p:sp>
      <p:sp>
        <p:nvSpPr>
          <p:cNvPr id="3" name="Content Placeholder 2"/>
          <p:cNvSpPr>
            <a:spLocks noGrp="1"/>
          </p:cNvSpPr>
          <p:nvPr>
            <p:ph idx="1"/>
          </p:nvPr>
        </p:nvSpPr>
        <p:spPr>
          <a:xfrm>
            <a:off x="1251678" y="2279376"/>
            <a:ext cx="10178322" cy="3593591"/>
          </a:xfrm>
        </p:spPr>
        <p:txBody>
          <a:bodyPr>
            <a:normAutofit fontScale="85000" lnSpcReduction="10000"/>
          </a:bodyPr>
          <a:lstStyle/>
          <a:p>
            <a:r>
              <a:rPr lang="en-US" sz="3200" dirty="0">
                <a:latin typeface="Times New Roman" panose="02020603050405020304" pitchFamily="18" charset="0"/>
                <a:cs typeface="Times New Roman" panose="02020603050405020304" pitchFamily="18" charset="0"/>
              </a:rPr>
              <a:t>Anna Nicole teamed up with one of J. Howard Marshall’s sons (Howard III, who had been disinherited) in the lawsuit</a:t>
            </a:r>
          </a:p>
          <a:p>
            <a:r>
              <a:rPr lang="en-US" sz="3200" dirty="0">
                <a:latin typeface="Times New Roman" panose="02020603050405020304" pitchFamily="18" charset="0"/>
                <a:cs typeface="Times New Roman" panose="02020603050405020304" pitchFamily="18" charset="0"/>
              </a:rPr>
              <a:t>Initially, the probate court ruled against Anna Nicole</a:t>
            </a:r>
          </a:p>
          <a:p>
            <a:r>
              <a:rPr lang="en-US" sz="3200" dirty="0">
                <a:latin typeface="Times New Roman" panose="02020603050405020304" pitchFamily="18" charset="0"/>
                <a:cs typeface="Times New Roman" panose="02020603050405020304" pitchFamily="18" charset="0"/>
              </a:rPr>
              <a:t>Anna Nicole then filed for bankruptcy, alleging that Pierce Marshall (J. Howard Marshall’s oldest son) had interfered with her inheritance</a:t>
            </a:r>
          </a:p>
          <a:p>
            <a:r>
              <a:rPr lang="en-US" sz="3200" dirty="0">
                <a:latin typeface="Times New Roman" panose="02020603050405020304" pitchFamily="18" charset="0"/>
                <a:cs typeface="Times New Roman" panose="02020603050405020304" pitchFamily="18" charset="0"/>
              </a:rPr>
              <a:t>Initially, that court awarded her a $474 million judgment, however, it was subsequently reversed by the U.S. Supreme Court</a:t>
            </a:r>
          </a:p>
        </p:txBody>
      </p:sp>
    </p:spTree>
    <p:extLst>
      <p:ext uri="{BB962C8B-B14F-4D97-AF65-F5344CB8AC3E}">
        <p14:creationId xmlns:p14="http://schemas.microsoft.com/office/powerpoint/2010/main" val="27528827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Anna Nicole Smith &amp; </a:t>
            </a:r>
            <a:br>
              <a:rPr lang="en-US" cap="none" dirty="0">
                <a:latin typeface="Times New Roman" panose="02020603050405020304" pitchFamily="18" charset="0"/>
                <a:cs typeface="Times New Roman" panose="02020603050405020304" pitchFamily="18" charset="0"/>
              </a:rPr>
            </a:br>
            <a:r>
              <a:rPr lang="en-US" cap="none" dirty="0">
                <a:latin typeface="Times New Roman" panose="02020603050405020304" pitchFamily="18" charset="0"/>
                <a:cs typeface="Times New Roman" panose="02020603050405020304" pitchFamily="18" charset="0"/>
              </a:rPr>
              <a:t>J. Howard Marshall</a:t>
            </a:r>
          </a:p>
        </p:txBody>
      </p:sp>
      <p:sp>
        <p:nvSpPr>
          <p:cNvPr id="3" name="Content Placeholder 2"/>
          <p:cNvSpPr>
            <a:spLocks noGrp="1"/>
          </p:cNvSpPr>
          <p:nvPr>
            <p:ph idx="1"/>
          </p:nvPr>
        </p:nvSpPr>
        <p:spPr>
          <a:xfrm>
            <a:off x="1251678" y="2279376"/>
            <a:ext cx="10178322" cy="3593591"/>
          </a:xfrm>
        </p:spPr>
        <p:txBody>
          <a:bodyPr>
            <a:normAutofit/>
          </a:bodyPr>
          <a:lstStyle/>
          <a:p>
            <a:r>
              <a:rPr lang="en-US" sz="3200" dirty="0">
                <a:latin typeface="Times New Roman" panose="02020603050405020304" pitchFamily="18" charset="0"/>
                <a:cs typeface="Times New Roman" panose="02020603050405020304" pitchFamily="18" charset="0"/>
              </a:rPr>
              <a:t>Ultimately, Anna Nicole’s estate did not receive the millions she alleged he had intended to bequeath her</a:t>
            </a:r>
          </a:p>
          <a:p>
            <a:r>
              <a:rPr lang="en-US" sz="3200" dirty="0">
                <a:latin typeface="Times New Roman" panose="02020603050405020304" pitchFamily="18" charset="0"/>
                <a:cs typeface="Times New Roman" panose="02020603050405020304" pitchFamily="18" charset="0"/>
              </a:rPr>
              <a:t>The case was been litigated for over 20 years and most of the initial interested parties died during the proceedings.  As the judge noted, “this case has been litigated for nearly 20 times the length of the parties’ marriage.”</a:t>
            </a:r>
          </a:p>
          <a:p>
            <a:pPr marL="0" indent="0">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91974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Anna Nicole Smith &amp; </a:t>
            </a:r>
            <a:br>
              <a:rPr lang="en-US" cap="none" dirty="0">
                <a:latin typeface="Times New Roman" panose="02020603050405020304" pitchFamily="18" charset="0"/>
                <a:cs typeface="Times New Roman" panose="02020603050405020304" pitchFamily="18" charset="0"/>
              </a:rPr>
            </a:br>
            <a:r>
              <a:rPr lang="en-US" cap="none" dirty="0">
                <a:latin typeface="Times New Roman" panose="02020603050405020304" pitchFamily="18" charset="0"/>
                <a:cs typeface="Times New Roman" panose="02020603050405020304" pitchFamily="18" charset="0"/>
              </a:rPr>
              <a:t>J. Howard Marshall</a:t>
            </a:r>
          </a:p>
        </p:txBody>
      </p:sp>
      <p:sp>
        <p:nvSpPr>
          <p:cNvPr id="3" name="Content Placeholder 2"/>
          <p:cNvSpPr>
            <a:spLocks noGrp="1"/>
          </p:cNvSpPr>
          <p:nvPr>
            <p:ph idx="1"/>
          </p:nvPr>
        </p:nvSpPr>
        <p:spPr>
          <a:xfrm>
            <a:off x="1251678" y="2279376"/>
            <a:ext cx="10178322" cy="3593591"/>
          </a:xfrm>
        </p:spPr>
        <p:txBody>
          <a:bodyPr>
            <a:normAutofit/>
          </a:bodyPr>
          <a:lstStyle/>
          <a:p>
            <a:pPr marL="0" indent="0" algn="ctr">
              <a:buNone/>
            </a:pPr>
            <a:r>
              <a:rPr lang="en-US" sz="3200" dirty="0">
                <a:latin typeface="Times New Roman" panose="02020603050405020304" pitchFamily="18" charset="0"/>
                <a:cs typeface="Times New Roman" panose="02020603050405020304" pitchFamily="18" charset="0"/>
              </a:rPr>
              <a:t>9. Plan for a Disinheritance</a:t>
            </a:r>
          </a:p>
          <a:p>
            <a:pPr marL="0" indent="0">
              <a:buNone/>
            </a:pPr>
            <a:r>
              <a:rPr lang="en-US" sz="3200" dirty="0">
                <a:latin typeface="Times New Roman" panose="02020603050405020304" pitchFamily="18" charset="0"/>
                <a:cs typeface="Times New Roman" panose="02020603050405020304" pitchFamily="18" charset="0"/>
              </a:rPr>
              <a:t>J. Howard Marshall disinherited one of his children as well as his wife.  Following his death, his intent was questioned.  In order to overcome this presumption, clear language noting the disinheritance should be included in any estate planning documents.</a:t>
            </a:r>
          </a:p>
          <a:p>
            <a:pPr marL="0" indent="0">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74784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Frank Zappa</a:t>
            </a:r>
          </a:p>
        </p:txBody>
      </p:sp>
      <p:sp>
        <p:nvSpPr>
          <p:cNvPr id="3" name="Content Placeholder 2"/>
          <p:cNvSpPr>
            <a:spLocks noGrp="1"/>
          </p:cNvSpPr>
          <p:nvPr>
            <p:ph idx="1"/>
          </p:nvPr>
        </p:nvSpPr>
        <p:spPr>
          <a:xfrm>
            <a:off x="1251678" y="2279376"/>
            <a:ext cx="10178322" cy="3593591"/>
          </a:xfrm>
        </p:spPr>
        <p:txBody>
          <a:bodyPr>
            <a:normAutofit/>
          </a:bodyPr>
          <a:lstStyle/>
          <a:p>
            <a:r>
              <a:rPr lang="en-US" sz="3200" dirty="0">
                <a:latin typeface="Times New Roman" panose="02020603050405020304" pitchFamily="18" charset="0"/>
                <a:cs typeface="Times New Roman" panose="02020603050405020304" pitchFamily="18" charset="0"/>
              </a:rPr>
              <a:t>Rock musician who died in 1993</a:t>
            </a:r>
          </a:p>
          <a:p>
            <a:r>
              <a:rPr lang="en-US" sz="3200" dirty="0">
                <a:latin typeface="Times New Roman" panose="02020603050405020304" pitchFamily="18" charset="0"/>
                <a:cs typeface="Times New Roman" panose="02020603050405020304" pitchFamily="18" charset="0"/>
              </a:rPr>
              <a:t>At his death, he was married and had four children, </a:t>
            </a:r>
            <a:r>
              <a:rPr lang="en-US" sz="3200" dirty="0" err="1">
                <a:latin typeface="Times New Roman" panose="02020603050405020304" pitchFamily="18" charset="0"/>
                <a:cs typeface="Times New Roman" panose="02020603050405020304" pitchFamily="18" charset="0"/>
              </a:rPr>
              <a:t>Dweezil</a:t>
            </a:r>
            <a:r>
              <a:rPr lang="en-US" sz="3200" dirty="0">
                <a:latin typeface="Times New Roman" panose="02020603050405020304" pitchFamily="18" charset="0"/>
                <a:cs typeface="Times New Roman" panose="02020603050405020304" pitchFamily="18" charset="0"/>
              </a:rPr>
              <a:t>, Moon, Ahmet and Diva</a:t>
            </a:r>
          </a:p>
          <a:p>
            <a:r>
              <a:rPr lang="en-US" sz="3200" dirty="0">
                <a:latin typeface="Times New Roman" panose="02020603050405020304" pitchFamily="18" charset="0"/>
                <a:cs typeface="Times New Roman" panose="02020603050405020304" pitchFamily="18" charset="0"/>
              </a:rPr>
              <a:t>Created the Zappa Family Trust which holds the rights to his music</a:t>
            </a:r>
          </a:p>
          <a:p>
            <a:r>
              <a:rPr lang="en-US" sz="3200" dirty="0">
                <a:latin typeface="Times New Roman" panose="02020603050405020304" pitchFamily="18" charset="0"/>
                <a:cs typeface="Times New Roman" panose="02020603050405020304" pitchFamily="18" charset="0"/>
              </a:rPr>
              <a:t>His wife, Gail, controlled the trust until her death in 2015</a:t>
            </a:r>
          </a:p>
        </p:txBody>
      </p:sp>
    </p:spTree>
    <p:extLst>
      <p:ext uri="{BB962C8B-B14F-4D97-AF65-F5344CB8AC3E}">
        <p14:creationId xmlns:p14="http://schemas.microsoft.com/office/powerpoint/2010/main" val="626521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Frank Zappa</a:t>
            </a:r>
          </a:p>
        </p:txBody>
      </p:sp>
      <p:sp>
        <p:nvSpPr>
          <p:cNvPr id="3" name="Content Placeholder 2"/>
          <p:cNvSpPr>
            <a:spLocks noGrp="1"/>
          </p:cNvSpPr>
          <p:nvPr>
            <p:ph idx="1"/>
          </p:nvPr>
        </p:nvSpPr>
        <p:spPr>
          <a:xfrm>
            <a:off x="1251678" y="2279376"/>
            <a:ext cx="10178322" cy="3593591"/>
          </a:xfrm>
        </p:spPr>
        <p:txBody>
          <a:bodyPr>
            <a:normAutofit/>
          </a:bodyPr>
          <a:lstStyle/>
          <a:p>
            <a:r>
              <a:rPr lang="en-US" sz="3200" dirty="0">
                <a:latin typeface="Times New Roman" panose="02020603050405020304" pitchFamily="18" charset="0"/>
                <a:cs typeface="Times New Roman" panose="02020603050405020304" pitchFamily="18" charset="0"/>
              </a:rPr>
              <a:t>After Gail’s death, Ahmet and Diva became the trustees</a:t>
            </a:r>
          </a:p>
          <a:p>
            <a:r>
              <a:rPr lang="en-US" sz="3200" dirty="0">
                <a:latin typeface="Times New Roman" panose="02020603050405020304" pitchFamily="18" charset="0"/>
                <a:cs typeface="Times New Roman" panose="02020603050405020304" pitchFamily="18" charset="0"/>
              </a:rPr>
              <a:t>During the time Gail was serving as trustee, </a:t>
            </a:r>
            <a:r>
              <a:rPr lang="en-US" sz="3200" dirty="0" err="1">
                <a:latin typeface="Times New Roman" panose="02020603050405020304" pitchFamily="18" charset="0"/>
                <a:cs typeface="Times New Roman" panose="02020603050405020304" pitchFamily="18" charset="0"/>
              </a:rPr>
              <a:t>Dweezil</a:t>
            </a:r>
            <a:r>
              <a:rPr lang="en-US" sz="3200" dirty="0">
                <a:latin typeface="Times New Roman" panose="02020603050405020304" pitchFamily="18" charset="0"/>
                <a:cs typeface="Times New Roman" panose="02020603050405020304" pitchFamily="18" charset="0"/>
              </a:rPr>
              <a:t> was touring using the name “Zappa Plays Zappa”</a:t>
            </a:r>
          </a:p>
          <a:p>
            <a:r>
              <a:rPr lang="en-US" sz="3200" dirty="0">
                <a:latin typeface="Times New Roman" panose="02020603050405020304" pitchFamily="18" charset="0"/>
                <a:cs typeface="Times New Roman" panose="02020603050405020304" pitchFamily="18" charset="0"/>
              </a:rPr>
              <a:t>Now, Ahmet and Diva, as Trustees, are preventing </a:t>
            </a:r>
            <a:r>
              <a:rPr lang="en-US" sz="3200" dirty="0" err="1">
                <a:latin typeface="Times New Roman" panose="02020603050405020304" pitchFamily="18" charset="0"/>
                <a:cs typeface="Times New Roman" panose="02020603050405020304" pitchFamily="18" charset="0"/>
              </a:rPr>
              <a:t>Dweezil</a:t>
            </a:r>
            <a:r>
              <a:rPr lang="en-US" sz="3200" dirty="0">
                <a:latin typeface="Times New Roman" panose="02020603050405020304" pitchFamily="18" charset="0"/>
                <a:cs typeface="Times New Roman" panose="02020603050405020304" pitchFamily="18" charset="0"/>
              </a:rPr>
              <a:t> from using the “Zappa Plays Zappa” name, instead he’ll tour using “</a:t>
            </a:r>
            <a:r>
              <a:rPr lang="en-US" sz="3200" dirty="0" err="1">
                <a:latin typeface="Times New Roman" panose="02020603050405020304" pitchFamily="18" charset="0"/>
                <a:cs typeface="Times New Roman" panose="02020603050405020304" pitchFamily="18" charset="0"/>
              </a:rPr>
              <a:t>Dweezil</a:t>
            </a:r>
            <a:r>
              <a:rPr lang="en-US" sz="3200" dirty="0">
                <a:latin typeface="Times New Roman" panose="02020603050405020304" pitchFamily="18" charset="0"/>
                <a:cs typeface="Times New Roman" panose="02020603050405020304" pitchFamily="18" charset="0"/>
              </a:rPr>
              <a:t> Zappa Plays Frank Zappa”</a:t>
            </a:r>
          </a:p>
        </p:txBody>
      </p:sp>
    </p:spTree>
    <p:extLst>
      <p:ext uri="{BB962C8B-B14F-4D97-AF65-F5344CB8AC3E}">
        <p14:creationId xmlns:p14="http://schemas.microsoft.com/office/powerpoint/2010/main" val="19328872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Frank Zappa</a:t>
            </a:r>
          </a:p>
        </p:txBody>
      </p:sp>
      <p:sp>
        <p:nvSpPr>
          <p:cNvPr id="3" name="Content Placeholder 2"/>
          <p:cNvSpPr>
            <a:spLocks noGrp="1"/>
          </p:cNvSpPr>
          <p:nvPr>
            <p:ph idx="1"/>
          </p:nvPr>
        </p:nvSpPr>
        <p:spPr>
          <a:xfrm>
            <a:off x="1251678" y="2279376"/>
            <a:ext cx="10178322" cy="3593591"/>
          </a:xfrm>
        </p:spPr>
        <p:txBody>
          <a:bodyPr>
            <a:normAutofit/>
          </a:bodyPr>
          <a:lstStyle/>
          <a:p>
            <a:pPr marL="514350" indent="-514350" algn="ctr">
              <a:buAutoNum type="arabicPeriod" startAt="10"/>
            </a:pPr>
            <a:r>
              <a:rPr lang="en-US" sz="3200" dirty="0">
                <a:latin typeface="Times New Roman" panose="02020603050405020304" pitchFamily="18" charset="0"/>
                <a:cs typeface="Times New Roman" panose="02020603050405020304" pitchFamily="18" charset="0"/>
              </a:rPr>
              <a:t>Choose Your Fiduciaries Carefully.</a:t>
            </a:r>
          </a:p>
          <a:p>
            <a:pPr marL="0" indent="0">
              <a:buNone/>
            </a:pPr>
            <a:r>
              <a:rPr lang="en-US" sz="3200" dirty="0">
                <a:latin typeface="Times New Roman" panose="02020603050405020304" pitchFamily="18" charset="0"/>
                <a:cs typeface="Times New Roman" panose="02020603050405020304" pitchFamily="18" charset="0"/>
              </a:rPr>
              <a:t>Fiduciaries are a key part of an estate plan.  Its impossible to plan for every eventuality; someone will need to exercise judgement.  Choose the wrong person for the job and even the best planning will go astray.</a:t>
            </a:r>
          </a:p>
        </p:txBody>
      </p:sp>
    </p:spTree>
    <p:extLst>
      <p:ext uri="{BB962C8B-B14F-4D97-AF65-F5344CB8AC3E}">
        <p14:creationId xmlns:p14="http://schemas.microsoft.com/office/powerpoint/2010/main" val="22954005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Justice Warren Burger</a:t>
            </a:r>
          </a:p>
        </p:txBody>
      </p:sp>
      <p:sp>
        <p:nvSpPr>
          <p:cNvPr id="3" name="Content Placeholder 2"/>
          <p:cNvSpPr>
            <a:spLocks noGrp="1"/>
          </p:cNvSpPr>
          <p:nvPr>
            <p:ph idx="1"/>
          </p:nvPr>
        </p:nvSpPr>
        <p:spPr>
          <a:xfrm>
            <a:off x="1251678" y="2279376"/>
            <a:ext cx="10178322" cy="3593591"/>
          </a:xfrm>
        </p:spPr>
        <p:txBody>
          <a:bodyPr>
            <a:normAutofit/>
          </a:bodyPr>
          <a:lstStyle/>
          <a:p>
            <a:r>
              <a:rPr lang="en-US" sz="3200" dirty="0">
                <a:latin typeface="Times New Roman" panose="02020603050405020304" pitchFamily="18" charset="0"/>
                <a:cs typeface="Times New Roman" panose="02020603050405020304" pitchFamily="18" charset="0"/>
              </a:rPr>
              <a:t>Former Supreme Court Justice who died in 1995 with an estate of around $1.8 million</a:t>
            </a:r>
          </a:p>
          <a:p>
            <a:r>
              <a:rPr lang="en-US" sz="3200" dirty="0">
                <a:latin typeface="Times New Roman" panose="02020603050405020304" pitchFamily="18" charset="0"/>
                <a:cs typeface="Times New Roman" panose="02020603050405020304" pitchFamily="18" charset="0"/>
              </a:rPr>
              <a:t>He left a will, which he drafted, of only 76 words</a:t>
            </a:r>
          </a:p>
          <a:p>
            <a:r>
              <a:rPr lang="en-US" sz="3200" dirty="0">
                <a:latin typeface="Times New Roman" panose="02020603050405020304" pitchFamily="18" charset="0"/>
                <a:cs typeface="Times New Roman" panose="02020603050405020304" pitchFamily="18" charset="0"/>
              </a:rPr>
              <a:t>It was filled with typos, failed to give his executors proper powers to dispose of his estate, and subject his estate to unnecessary tax</a:t>
            </a:r>
          </a:p>
        </p:txBody>
      </p:sp>
    </p:spTree>
    <p:extLst>
      <p:ext uri="{BB962C8B-B14F-4D97-AF65-F5344CB8AC3E}">
        <p14:creationId xmlns:p14="http://schemas.microsoft.com/office/powerpoint/2010/main" val="2664251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692777"/>
            <a:ext cx="10178322" cy="1492132"/>
          </a:xfrm>
        </p:spPr>
        <p:txBody>
          <a:bodyPr/>
          <a:lstStyle/>
          <a:p>
            <a:pPr algn="ctr"/>
            <a:r>
              <a:rPr lang="en-US" cap="none" dirty="0">
                <a:latin typeface="Times New Roman" panose="02020603050405020304" pitchFamily="18" charset="0"/>
                <a:cs typeface="Times New Roman" panose="02020603050405020304" pitchFamily="18" charset="0"/>
              </a:rPr>
              <a:t>Prince</a:t>
            </a:r>
          </a:p>
        </p:txBody>
      </p:sp>
      <p:sp>
        <p:nvSpPr>
          <p:cNvPr id="3" name="Content Placeholder 2"/>
          <p:cNvSpPr>
            <a:spLocks noGrp="1"/>
          </p:cNvSpPr>
          <p:nvPr>
            <p:ph idx="1"/>
          </p:nvPr>
        </p:nvSpPr>
        <p:spPr>
          <a:xfrm>
            <a:off x="1251678" y="1895490"/>
            <a:ext cx="10178322" cy="3593591"/>
          </a:xfrm>
        </p:spPr>
        <p:txBody>
          <a:bodyPr>
            <a:noAutofit/>
          </a:bodyPr>
          <a:lstStyle/>
          <a:p>
            <a:r>
              <a:rPr lang="en-US" sz="3200" dirty="0">
                <a:latin typeface="Times New Roman" panose="02020603050405020304" pitchFamily="18" charset="0"/>
                <a:cs typeface="Times New Roman" panose="02020603050405020304" pitchFamily="18" charset="0"/>
              </a:rPr>
              <a:t>Died in 2016 from prescription overdose</a:t>
            </a:r>
          </a:p>
          <a:p>
            <a:r>
              <a:rPr lang="en-US" sz="3200" dirty="0">
                <a:latin typeface="Times New Roman" panose="02020603050405020304" pitchFamily="18" charset="0"/>
                <a:cs typeface="Times New Roman" panose="02020603050405020304" pitchFamily="18" charset="0"/>
              </a:rPr>
              <a:t>Had no estate planning documents</a:t>
            </a:r>
          </a:p>
          <a:p>
            <a:r>
              <a:rPr lang="en-US" sz="3200" dirty="0">
                <a:latin typeface="Times New Roman" panose="02020603050405020304" pitchFamily="18" charset="0"/>
                <a:cs typeface="Times New Roman" panose="02020603050405020304" pitchFamily="18" charset="0"/>
              </a:rPr>
              <a:t>Divorced and had no living children at the time of his death</a:t>
            </a:r>
          </a:p>
          <a:p>
            <a:r>
              <a:rPr lang="en-US" sz="3200" dirty="0">
                <a:latin typeface="Times New Roman" panose="02020603050405020304" pitchFamily="18" charset="0"/>
                <a:cs typeface="Times New Roman" panose="02020603050405020304" pitchFamily="18" charset="0"/>
              </a:rPr>
              <a:t>One full sibling and 7 step-siblings (one is since deceased)</a:t>
            </a:r>
          </a:p>
          <a:p>
            <a:r>
              <a:rPr lang="en-US" sz="3200" dirty="0">
                <a:latin typeface="Times New Roman" panose="02020603050405020304" pitchFamily="18" charset="0"/>
                <a:cs typeface="Times New Roman" panose="02020603050405020304" pitchFamily="18" charset="0"/>
              </a:rPr>
              <a:t>Substantial net worth, including a vast catalogue of music (a large portion of which was never publicly released)</a:t>
            </a:r>
          </a:p>
          <a:p>
            <a:pPr marL="0" indent="0">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630403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Justice Warren Burger</a:t>
            </a:r>
          </a:p>
        </p:txBody>
      </p:sp>
      <p:sp>
        <p:nvSpPr>
          <p:cNvPr id="3" name="Content Placeholder 2"/>
          <p:cNvSpPr>
            <a:spLocks noGrp="1"/>
          </p:cNvSpPr>
          <p:nvPr>
            <p:ph idx="1"/>
          </p:nvPr>
        </p:nvSpPr>
        <p:spPr>
          <a:xfrm>
            <a:off x="1251678" y="2279376"/>
            <a:ext cx="10178322" cy="3593591"/>
          </a:xfrm>
        </p:spPr>
        <p:txBody>
          <a:bodyPr>
            <a:normAutofit/>
          </a:bodyPr>
          <a:lstStyle/>
          <a:p>
            <a:pPr marL="0" indent="0" algn="ctr">
              <a:buNone/>
            </a:pPr>
            <a:r>
              <a:rPr lang="en-US" sz="3200" dirty="0">
                <a:latin typeface="Times New Roman" panose="02020603050405020304" pitchFamily="18" charset="0"/>
                <a:cs typeface="Times New Roman" panose="02020603050405020304" pitchFamily="18" charset="0"/>
              </a:rPr>
              <a:t>Bonus: Don’t do it yourself</a:t>
            </a:r>
          </a:p>
          <a:p>
            <a:pPr marL="0" indent="0">
              <a:buNone/>
            </a:pPr>
            <a:r>
              <a:rPr lang="en-US" sz="3200" dirty="0">
                <a:latin typeface="Times New Roman" panose="02020603050405020304" pitchFamily="18" charset="0"/>
                <a:cs typeface="Times New Roman" panose="02020603050405020304" pitchFamily="18" charset="0"/>
              </a:rPr>
              <a:t>Estate planning documents are very important and shouldn’t be drafted but by estate planning attorneys.  Failure to understand the complex legal issues can result in significant taxes and family fighting.  </a:t>
            </a:r>
          </a:p>
        </p:txBody>
      </p:sp>
    </p:spTree>
    <p:extLst>
      <p:ext uri="{BB962C8B-B14F-4D97-AF65-F5344CB8AC3E}">
        <p14:creationId xmlns:p14="http://schemas.microsoft.com/office/powerpoint/2010/main" val="3165195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642443"/>
            <a:ext cx="10178322" cy="1492132"/>
          </a:xfrm>
        </p:spPr>
        <p:txBody>
          <a:bodyPr/>
          <a:lstStyle/>
          <a:p>
            <a:pPr algn="ctr"/>
            <a:r>
              <a:rPr lang="en-US" cap="none" dirty="0">
                <a:latin typeface="Times New Roman" panose="02020603050405020304" pitchFamily="18" charset="0"/>
                <a:cs typeface="Times New Roman" panose="02020603050405020304" pitchFamily="18" charset="0"/>
              </a:rPr>
              <a:t>Prince</a:t>
            </a:r>
          </a:p>
        </p:txBody>
      </p:sp>
      <p:sp>
        <p:nvSpPr>
          <p:cNvPr id="3" name="Content Placeholder 2"/>
          <p:cNvSpPr>
            <a:spLocks noGrp="1"/>
          </p:cNvSpPr>
          <p:nvPr>
            <p:ph idx="1"/>
          </p:nvPr>
        </p:nvSpPr>
        <p:spPr>
          <a:xfrm>
            <a:off x="1251678" y="1388509"/>
            <a:ext cx="10178322" cy="3617414"/>
          </a:xfrm>
        </p:spPr>
        <p:txBody>
          <a:bodyPr>
            <a:noAutofit/>
          </a:bodyPr>
          <a:lstStyle/>
          <a:p>
            <a:r>
              <a:rPr lang="en-US" sz="3200" dirty="0">
                <a:latin typeface="Times New Roman" panose="02020603050405020304" pitchFamily="18" charset="0"/>
                <a:cs typeface="Times New Roman" panose="02020603050405020304" pitchFamily="18" charset="0"/>
              </a:rPr>
              <a:t>Probate/Intestacy</a:t>
            </a:r>
          </a:p>
          <a:p>
            <a:pPr lvl="1"/>
            <a:r>
              <a:rPr lang="en-US" sz="3000" dirty="0">
                <a:latin typeface="Times New Roman" panose="02020603050405020304" pitchFamily="18" charset="0"/>
                <a:cs typeface="Times New Roman" panose="02020603050405020304" pitchFamily="18" charset="0"/>
              </a:rPr>
              <a:t>Unlikely Prince wanted to leave assets to his siblings/half-siblings, however, they are his heirs under Minnesota law</a:t>
            </a:r>
          </a:p>
          <a:p>
            <a:pPr lvl="1"/>
            <a:r>
              <a:rPr lang="en-US" sz="3000" dirty="0">
                <a:latin typeface="Times New Roman" panose="02020603050405020304" pitchFamily="18" charset="0"/>
                <a:cs typeface="Times New Roman" panose="02020603050405020304" pitchFamily="18" charset="0"/>
              </a:rPr>
              <a:t>See also: Avicii</a:t>
            </a:r>
          </a:p>
          <a:p>
            <a:pPr lvl="2"/>
            <a:r>
              <a:rPr lang="en-US" sz="2800" dirty="0">
                <a:latin typeface="Times New Roman" panose="02020603050405020304" pitchFamily="18" charset="0"/>
                <a:cs typeface="Times New Roman" panose="02020603050405020304" pitchFamily="18" charset="0"/>
              </a:rPr>
              <a:t>Swedish DJ, died in 2018 with estate of $50 million</a:t>
            </a:r>
          </a:p>
          <a:p>
            <a:pPr lvl="2"/>
            <a:r>
              <a:rPr lang="en-US" sz="2800" dirty="0">
                <a:latin typeface="Times New Roman" panose="02020603050405020304" pitchFamily="18" charset="0"/>
                <a:cs typeface="Times New Roman" panose="02020603050405020304" pitchFamily="18" charset="0"/>
              </a:rPr>
              <a:t>Millions to charity during life, but no estate plan </a:t>
            </a:r>
          </a:p>
          <a:p>
            <a:pPr lvl="2"/>
            <a:r>
              <a:rPr lang="en-US" sz="2800" dirty="0">
                <a:latin typeface="Times New Roman" panose="02020603050405020304" pitchFamily="18" charset="0"/>
                <a:cs typeface="Times New Roman" panose="02020603050405020304" pitchFamily="18" charset="0"/>
              </a:rPr>
              <a:t>Under Swedish law, parents inherited his entire estate</a:t>
            </a:r>
          </a:p>
          <a:p>
            <a:r>
              <a:rPr lang="en-US" sz="3200" dirty="0">
                <a:latin typeface="Times New Roman" panose="02020603050405020304" pitchFamily="18" charset="0"/>
                <a:cs typeface="Times New Roman" panose="02020603050405020304" pitchFamily="18" charset="0"/>
              </a:rPr>
              <a:t>Public forum</a:t>
            </a:r>
          </a:p>
          <a:p>
            <a:r>
              <a:rPr lang="en-US" sz="3200" dirty="0">
                <a:latin typeface="Times New Roman" panose="02020603050405020304" pitchFamily="18" charset="0"/>
                <a:cs typeface="Times New Roman" panose="02020603050405020304" pitchFamily="18" charset="0"/>
              </a:rPr>
              <a:t>Not tax efficient; huge legal bills</a:t>
            </a:r>
          </a:p>
          <a:p>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6641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59210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Prince</a:t>
            </a:r>
          </a:p>
        </p:txBody>
      </p:sp>
      <p:sp>
        <p:nvSpPr>
          <p:cNvPr id="3" name="Content Placeholder 2"/>
          <p:cNvSpPr>
            <a:spLocks noGrp="1"/>
          </p:cNvSpPr>
          <p:nvPr>
            <p:ph idx="1"/>
          </p:nvPr>
        </p:nvSpPr>
        <p:spPr>
          <a:xfrm>
            <a:off x="1251678" y="1895490"/>
            <a:ext cx="10178322" cy="3593591"/>
          </a:xfrm>
        </p:spPr>
        <p:txBody>
          <a:bodyPr>
            <a:noAutofit/>
          </a:bodyPr>
          <a:lstStyle/>
          <a:p>
            <a:pPr marL="514350" indent="-514350" algn="ctr">
              <a:buAutoNum type="arabicPeriod"/>
            </a:pPr>
            <a:r>
              <a:rPr lang="en-US" sz="3200" dirty="0">
                <a:latin typeface="Times New Roman" panose="02020603050405020304" pitchFamily="18" charset="0"/>
                <a:cs typeface="Times New Roman" panose="02020603050405020304" pitchFamily="18" charset="0"/>
              </a:rPr>
              <a:t>Have Estate Planning Documents.</a:t>
            </a:r>
          </a:p>
          <a:p>
            <a:pPr marL="457200" lvl="1" indent="0">
              <a:buNone/>
            </a:pPr>
            <a:r>
              <a:rPr lang="en-US" sz="3000" dirty="0">
                <a:latin typeface="Times New Roman" panose="02020603050405020304" pitchFamily="18" charset="0"/>
                <a:cs typeface="Times New Roman" panose="02020603050405020304" pitchFamily="18" charset="0"/>
              </a:rPr>
              <a:t>Prince should have had estate planning documents to dispose of his assets.  The default is intestacy and his heirs under the intestacy statutes were likely not his preferred beneficiaries.</a:t>
            </a:r>
          </a:p>
        </p:txBody>
      </p:sp>
    </p:spTree>
    <p:extLst>
      <p:ext uri="{BB962C8B-B14F-4D97-AF65-F5344CB8AC3E}">
        <p14:creationId xmlns:p14="http://schemas.microsoft.com/office/powerpoint/2010/main" val="1368198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634054"/>
            <a:ext cx="10178322" cy="1492132"/>
          </a:xfrm>
        </p:spPr>
        <p:txBody>
          <a:bodyPr/>
          <a:lstStyle/>
          <a:p>
            <a:pPr algn="ctr"/>
            <a:r>
              <a:rPr lang="en-US" cap="none" dirty="0">
                <a:latin typeface="Times New Roman" panose="02020603050405020304" pitchFamily="18" charset="0"/>
                <a:cs typeface="Times New Roman" panose="02020603050405020304" pitchFamily="18" charset="0"/>
              </a:rPr>
              <a:t>Michael Jackson</a:t>
            </a:r>
          </a:p>
        </p:txBody>
      </p:sp>
      <p:sp>
        <p:nvSpPr>
          <p:cNvPr id="3" name="Content Placeholder 2"/>
          <p:cNvSpPr>
            <a:spLocks noGrp="1"/>
          </p:cNvSpPr>
          <p:nvPr>
            <p:ph idx="1"/>
          </p:nvPr>
        </p:nvSpPr>
        <p:spPr>
          <a:xfrm>
            <a:off x="1251678" y="1895490"/>
            <a:ext cx="10178322" cy="3593591"/>
          </a:xfrm>
        </p:spPr>
        <p:txBody>
          <a:bodyPr>
            <a:noAutofit/>
          </a:bodyPr>
          <a:lstStyle/>
          <a:p>
            <a:r>
              <a:rPr lang="en-US" sz="3200" dirty="0">
                <a:latin typeface="Times New Roman" panose="02020603050405020304" pitchFamily="18" charset="0"/>
                <a:cs typeface="Times New Roman" panose="02020603050405020304" pitchFamily="18" charset="0"/>
              </a:rPr>
              <a:t>The King of Pop</a:t>
            </a:r>
          </a:p>
          <a:p>
            <a:r>
              <a:rPr lang="en-US" sz="3200" dirty="0">
                <a:latin typeface="Times New Roman" panose="02020603050405020304" pitchFamily="18" charset="0"/>
                <a:cs typeface="Times New Roman" panose="02020603050405020304" pitchFamily="18" charset="0"/>
              </a:rPr>
              <a:t>Died in 2009</a:t>
            </a:r>
          </a:p>
          <a:p>
            <a:r>
              <a:rPr lang="en-US" sz="3200" dirty="0">
                <a:latin typeface="Times New Roman" panose="02020603050405020304" pitchFamily="18" charset="0"/>
                <a:cs typeface="Times New Roman" panose="02020603050405020304" pitchFamily="18" charset="0"/>
              </a:rPr>
              <a:t>Was divorced and had 3 children at the time of his death</a:t>
            </a:r>
          </a:p>
          <a:p>
            <a:r>
              <a:rPr lang="en-US" sz="3200" dirty="0">
                <a:latin typeface="Times New Roman" panose="02020603050405020304" pitchFamily="18" charset="0"/>
                <a:cs typeface="Times New Roman" panose="02020603050405020304" pitchFamily="18" charset="0"/>
              </a:rPr>
              <a:t>Assets included Neverland ranch as well as a large music catalogue and musical rights</a:t>
            </a:r>
          </a:p>
        </p:txBody>
      </p:sp>
    </p:spTree>
    <p:extLst>
      <p:ext uri="{BB962C8B-B14F-4D97-AF65-F5344CB8AC3E}">
        <p14:creationId xmlns:p14="http://schemas.microsoft.com/office/powerpoint/2010/main" val="611891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Michael Jackson</a:t>
            </a:r>
          </a:p>
        </p:txBody>
      </p:sp>
      <p:sp>
        <p:nvSpPr>
          <p:cNvPr id="3" name="Content Placeholder 2"/>
          <p:cNvSpPr>
            <a:spLocks noGrp="1"/>
          </p:cNvSpPr>
          <p:nvPr>
            <p:ph idx="1"/>
          </p:nvPr>
        </p:nvSpPr>
        <p:spPr/>
        <p:txBody>
          <a:bodyPr>
            <a:normAutofit/>
          </a:bodyPr>
          <a:lstStyle/>
          <a:p>
            <a:r>
              <a:rPr lang="en-US" sz="3200" dirty="0">
                <a:latin typeface="Times New Roman" panose="02020603050405020304" pitchFamily="18" charset="0"/>
                <a:cs typeface="Times New Roman" panose="02020603050405020304" pitchFamily="18" charset="0"/>
              </a:rPr>
              <a:t>Had an estate plan!</a:t>
            </a:r>
          </a:p>
          <a:p>
            <a:pPr lvl="1"/>
            <a:r>
              <a:rPr lang="en-US" sz="3000" dirty="0">
                <a:latin typeface="Times New Roman" panose="02020603050405020304" pitchFamily="18" charset="0"/>
                <a:cs typeface="Times New Roman" panose="02020603050405020304" pitchFamily="18" charset="0"/>
              </a:rPr>
              <a:t>Revocable trust based plan</a:t>
            </a:r>
          </a:p>
          <a:p>
            <a:r>
              <a:rPr lang="en-US" sz="3200" dirty="0">
                <a:latin typeface="Times New Roman" panose="02020603050405020304" pitchFamily="18" charset="0"/>
                <a:cs typeface="Times New Roman" panose="02020603050405020304" pitchFamily="18" charset="0"/>
              </a:rPr>
              <a:t>Trust was never funded with any of his assets…</a:t>
            </a:r>
          </a:p>
          <a:p>
            <a:pPr lvl="1"/>
            <a:r>
              <a:rPr lang="en-US" sz="3000" dirty="0">
                <a:latin typeface="Times New Roman" panose="02020603050405020304" pitchFamily="18" charset="0"/>
                <a:cs typeface="Times New Roman" panose="02020603050405020304" pitchFamily="18" charset="0"/>
              </a:rPr>
              <a:t>Assets remained in his name and had to go through probate</a:t>
            </a: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82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Michael Jackson</a:t>
            </a:r>
          </a:p>
        </p:txBody>
      </p:sp>
      <p:sp>
        <p:nvSpPr>
          <p:cNvPr id="3" name="Content Placeholder 2"/>
          <p:cNvSpPr>
            <a:spLocks noGrp="1"/>
          </p:cNvSpPr>
          <p:nvPr>
            <p:ph idx="1"/>
          </p:nvPr>
        </p:nvSpPr>
        <p:spPr/>
        <p:txBody>
          <a:bodyPr>
            <a:normAutofit/>
          </a:bodyPr>
          <a:lstStyle/>
          <a:p>
            <a:pPr marL="0" indent="0" algn="ctr">
              <a:buNone/>
            </a:pPr>
            <a:r>
              <a:rPr lang="en-US" sz="3200" dirty="0">
                <a:latin typeface="Times New Roman" panose="02020603050405020304" pitchFamily="18" charset="0"/>
                <a:cs typeface="Times New Roman" panose="02020603050405020304" pitchFamily="18" charset="0"/>
              </a:rPr>
              <a:t>2.  If You Have a Trust, Fund It.</a:t>
            </a:r>
          </a:p>
          <a:p>
            <a:pPr marL="0" indent="0">
              <a:buNone/>
            </a:pPr>
            <a:r>
              <a:rPr lang="en-US" sz="3200" dirty="0">
                <a:latin typeface="Times New Roman" panose="02020603050405020304" pitchFamily="18" charset="0"/>
                <a:cs typeface="Times New Roman" panose="02020603050405020304" pitchFamily="18" charset="0"/>
              </a:rPr>
              <a:t>It is not enough to have an estate plan.  It also must be funded through re-titling of assets or beneficiary designation.  Otherwise, the assets will likely pass through probate.  </a:t>
            </a:r>
          </a:p>
        </p:txBody>
      </p:sp>
    </p:spTree>
    <p:extLst>
      <p:ext uri="{BB962C8B-B14F-4D97-AF65-F5344CB8AC3E}">
        <p14:creationId xmlns:p14="http://schemas.microsoft.com/office/powerpoint/2010/main" val="3397688753"/>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TM10001106[[fn=Badge]]</Template>
  <TotalTime>5995</TotalTime>
  <Words>2333</Words>
  <Application>Microsoft Office PowerPoint</Application>
  <PresentationFormat>Widescreen</PresentationFormat>
  <Paragraphs>195</Paragraphs>
  <Slides>40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40</vt:i4>
      </vt:variant>
    </vt:vector>
  </HeadingPairs>
  <TitlesOfParts>
    <vt:vector size="46" baseType="lpstr">
      <vt:lpstr>Arial</vt:lpstr>
      <vt:lpstr>Calibri</vt:lpstr>
      <vt:lpstr>Gill Sans MT</vt:lpstr>
      <vt:lpstr>Impact</vt:lpstr>
      <vt:lpstr>Times New Roman</vt:lpstr>
      <vt:lpstr>Badge</vt:lpstr>
      <vt:lpstr>Top ten estate planning lessons from recently deceased celebrities</vt:lpstr>
      <vt:lpstr>Celebrities &amp; Estate Planning</vt:lpstr>
      <vt:lpstr>Celebrities We Won’t Discuss…</vt:lpstr>
      <vt:lpstr>Prince</vt:lpstr>
      <vt:lpstr>Prince</vt:lpstr>
      <vt:lpstr>Prince</vt:lpstr>
      <vt:lpstr>Michael Jackson</vt:lpstr>
      <vt:lpstr>Michael Jackson</vt:lpstr>
      <vt:lpstr>Michael Jackson</vt:lpstr>
      <vt:lpstr>Kobe Bryant</vt:lpstr>
      <vt:lpstr>Kobe Bryant</vt:lpstr>
      <vt:lpstr>Heath Ledger</vt:lpstr>
      <vt:lpstr>Heath Ledger</vt:lpstr>
      <vt:lpstr>Kobe Bryant and Heath Ledger</vt:lpstr>
      <vt:lpstr>Robin Williams</vt:lpstr>
      <vt:lpstr>Robin Williams</vt:lpstr>
      <vt:lpstr>Robin Williams</vt:lpstr>
      <vt:lpstr>Robin Williams</vt:lpstr>
      <vt:lpstr>Philip Seymour Hoffman</vt:lpstr>
      <vt:lpstr>Philip Seymour Hoffman</vt:lpstr>
      <vt:lpstr>Philip Seymour Hoffman</vt:lpstr>
      <vt:lpstr>James Gandolfini</vt:lpstr>
      <vt:lpstr>James Gandolfini</vt:lpstr>
      <vt:lpstr>James Gandolfini</vt:lpstr>
      <vt:lpstr>James Gandolfini</vt:lpstr>
      <vt:lpstr>Whitney Houston</vt:lpstr>
      <vt:lpstr>Whitney Houston</vt:lpstr>
      <vt:lpstr>Whitney Houston</vt:lpstr>
      <vt:lpstr>Casey Kasem</vt:lpstr>
      <vt:lpstr>Casey Kasem</vt:lpstr>
      <vt:lpstr>Casey Kasem</vt:lpstr>
      <vt:lpstr>Anna Nicole Smith &amp;  J. Howard Marshall</vt:lpstr>
      <vt:lpstr>Anna Nicole Smith &amp;  J. Howard Marshall</vt:lpstr>
      <vt:lpstr>Anna Nicole Smith &amp;  J. Howard Marshall</vt:lpstr>
      <vt:lpstr>Anna Nicole Smith &amp;  J. Howard Marshall</vt:lpstr>
      <vt:lpstr>Frank Zappa</vt:lpstr>
      <vt:lpstr>Frank Zappa</vt:lpstr>
      <vt:lpstr>Frank Zappa</vt:lpstr>
      <vt:lpstr>Justice Warren Burger</vt:lpstr>
      <vt:lpstr>Justice Warren Burger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Future of Estate Planning</dc:title>
  <dc:creator>Beth Taylor</dc:creator>
  <cp:lastModifiedBy>Emily Loe</cp:lastModifiedBy>
  <cp:revision>83</cp:revision>
  <cp:lastPrinted>2017-05-01T14:27:50Z</cp:lastPrinted>
  <dcterms:created xsi:type="dcterms:W3CDTF">2017-04-21T14:55:00Z</dcterms:created>
  <dcterms:modified xsi:type="dcterms:W3CDTF">2020-11-05T20:53:38Z</dcterms:modified>
</cp:coreProperties>
</file>